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notesSlides/notesSlide3.xml" ContentType="application/vnd.openxmlformats-officedocument.presentationml.notesSlide+xml"/>
  <Override PartName="/ppt/notesSlides/notesSlide5.xml" ContentType="application/vnd.openxmlformats-officedocument.presentationml.notesSlide+xml"/>
  <Override PartName="/ppt/slideLayouts/slideLayout5.xml" ContentType="application/vnd.openxmlformats-officedocument.presentationml.slideLayout+xml"/>
  <Override PartName="/ppt/slideLayouts/slideLayout1.xml" ContentType="application/vnd.openxmlformats-officedocument.presentationml.slideLayout+xml"/>
  <Override PartName="/ppt/notesSlides/notesSlide4.xml" ContentType="application/vnd.openxmlformats-officedocument.presentationml.notesSlid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docProps/app.xml" ContentType="application/vnd.openxmlformats-officedocument.extended-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notesMasterIdLst>
    <p:notesMasterId r:id="rId91"/>
  </p:notesMasterIdLst>
  <p:sldIdLst>
    <p:sldId id="300" r:id="rId4"/>
    <p:sldId id="257" r:id="rId5"/>
    <p:sldId id="358" r:id="rId6"/>
    <p:sldId id="258" r:id="rId7"/>
    <p:sldId id="259" r:id="rId8"/>
    <p:sldId id="260" r:id="rId9"/>
    <p:sldId id="262" r:id="rId10"/>
    <p:sldId id="263" r:id="rId11"/>
    <p:sldId id="264" r:id="rId12"/>
    <p:sldId id="265" r:id="rId13"/>
    <p:sldId id="266" r:id="rId14"/>
    <p:sldId id="267" r:id="rId15"/>
    <p:sldId id="335" r:id="rId16"/>
    <p:sldId id="301" r:id="rId17"/>
    <p:sldId id="268" r:id="rId18"/>
    <p:sldId id="344" r:id="rId19"/>
    <p:sldId id="269" r:id="rId20"/>
    <p:sldId id="302" r:id="rId21"/>
    <p:sldId id="303" r:id="rId22"/>
    <p:sldId id="270" r:id="rId23"/>
    <p:sldId id="271" r:id="rId24"/>
    <p:sldId id="336" r:id="rId25"/>
    <p:sldId id="272" r:id="rId26"/>
    <p:sldId id="273" r:id="rId27"/>
    <p:sldId id="274" r:id="rId28"/>
    <p:sldId id="275" r:id="rId29"/>
    <p:sldId id="276" r:id="rId30"/>
    <p:sldId id="277" r:id="rId31"/>
    <p:sldId id="278" r:id="rId32"/>
    <p:sldId id="279" r:id="rId33"/>
    <p:sldId id="280" r:id="rId34"/>
    <p:sldId id="287" r:id="rId35"/>
    <p:sldId id="288" r:id="rId36"/>
    <p:sldId id="289" r:id="rId37"/>
    <p:sldId id="290" r:id="rId38"/>
    <p:sldId id="291" r:id="rId39"/>
    <p:sldId id="292" r:id="rId40"/>
    <p:sldId id="293" r:id="rId41"/>
    <p:sldId id="294" r:id="rId42"/>
    <p:sldId id="295" r:id="rId43"/>
    <p:sldId id="296" r:id="rId44"/>
    <p:sldId id="304" r:id="rId45"/>
    <p:sldId id="337" r:id="rId46"/>
    <p:sldId id="338" r:id="rId47"/>
    <p:sldId id="305" r:id="rId48"/>
    <p:sldId id="364" r:id="rId49"/>
    <p:sldId id="306" r:id="rId50"/>
    <p:sldId id="365" r:id="rId51"/>
    <p:sldId id="366" r:id="rId52"/>
    <p:sldId id="339" r:id="rId53"/>
    <p:sldId id="307" r:id="rId54"/>
    <p:sldId id="309" r:id="rId55"/>
    <p:sldId id="310" r:id="rId56"/>
    <p:sldId id="340" r:id="rId57"/>
    <p:sldId id="341" r:id="rId58"/>
    <p:sldId id="342" r:id="rId59"/>
    <p:sldId id="311" r:id="rId60"/>
    <p:sldId id="359" r:id="rId61"/>
    <p:sldId id="360" r:id="rId62"/>
    <p:sldId id="361" r:id="rId63"/>
    <p:sldId id="343" r:id="rId64"/>
    <p:sldId id="312" r:id="rId65"/>
    <p:sldId id="313" r:id="rId66"/>
    <p:sldId id="315" r:id="rId67"/>
    <p:sldId id="362" r:id="rId68"/>
    <p:sldId id="363" r:id="rId69"/>
    <p:sldId id="367" r:id="rId70"/>
    <p:sldId id="368" r:id="rId71"/>
    <p:sldId id="316" r:id="rId72"/>
    <p:sldId id="317" r:id="rId73"/>
    <p:sldId id="318" r:id="rId74"/>
    <p:sldId id="345" r:id="rId75"/>
    <p:sldId id="346" r:id="rId76"/>
    <p:sldId id="347" r:id="rId77"/>
    <p:sldId id="348" r:id="rId78"/>
    <p:sldId id="349" r:id="rId79"/>
    <p:sldId id="350" r:id="rId80"/>
    <p:sldId id="351" r:id="rId81"/>
    <p:sldId id="352" r:id="rId82"/>
    <p:sldId id="353" r:id="rId83"/>
    <p:sldId id="354" r:id="rId84"/>
    <p:sldId id="355" r:id="rId85"/>
    <p:sldId id="356" r:id="rId86"/>
    <p:sldId id="357" r:id="rId87"/>
    <p:sldId id="330" r:id="rId88"/>
    <p:sldId id="331" r:id="rId89"/>
    <p:sldId id="334" r:id="rId90"/>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Times New Roman" panose="02020603050405020304" pitchFamily="18" charset="0"/>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Times New Roman" panose="02020603050405020304" pitchFamily="18" charset="0"/>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Times New Roman" panose="02020603050405020304" pitchFamily="18" charset="0"/>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Times New Roman" panose="02020603050405020304" pitchFamily="18" charset="0"/>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Times New Roman" panose="02020603050405020304" pitchFamily="18" charset="0"/>
      </a:defRPr>
    </a:lvl5pPr>
    <a:lvl6pPr marL="2286000" algn="l" defTabSz="914400" rtl="0" eaLnBrk="1" latinLnBrk="0" hangingPunct="1">
      <a:defRPr sz="2400" kern="1200">
        <a:solidFill>
          <a:schemeClr val="tx1"/>
        </a:solidFill>
        <a:latin typeface="Times New Roman" panose="02020603050405020304" pitchFamily="18" charset="0"/>
        <a:ea typeface="+mn-ea"/>
        <a:cs typeface="Times New Roman" panose="02020603050405020304" pitchFamily="18" charset="0"/>
      </a:defRPr>
    </a:lvl6pPr>
    <a:lvl7pPr marL="2743200" algn="l" defTabSz="914400" rtl="0" eaLnBrk="1" latinLnBrk="0" hangingPunct="1">
      <a:defRPr sz="2400" kern="1200">
        <a:solidFill>
          <a:schemeClr val="tx1"/>
        </a:solidFill>
        <a:latin typeface="Times New Roman" panose="02020603050405020304" pitchFamily="18" charset="0"/>
        <a:ea typeface="+mn-ea"/>
        <a:cs typeface="Times New Roman" panose="02020603050405020304" pitchFamily="18" charset="0"/>
      </a:defRPr>
    </a:lvl7pPr>
    <a:lvl8pPr marL="3200400" algn="l" defTabSz="914400" rtl="0" eaLnBrk="1" latinLnBrk="0" hangingPunct="1">
      <a:defRPr sz="2400" kern="1200">
        <a:solidFill>
          <a:schemeClr val="tx1"/>
        </a:solidFill>
        <a:latin typeface="Times New Roman" panose="02020603050405020304" pitchFamily="18" charset="0"/>
        <a:ea typeface="+mn-ea"/>
        <a:cs typeface="Times New Roman" panose="02020603050405020304" pitchFamily="18" charset="0"/>
      </a:defRPr>
    </a:lvl8pPr>
    <a:lvl9pPr marL="3657600" algn="l" defTabSz="914400" rtl="0" eaLnBrk="1" latinLnBrk="0" hangingPunct="1">
      <a:defRPr sz="2400" kern="1200">
        <a:solidFill>
          <a:schemeClr val="tx1"/>
        </a:solidFill>
        <a:latin typeface="Times New Roman" panose="02020603050405020304" pitchFamily="18" charset="0"/>
        <a:ea typeface="+mn-ea"/>
        <a:cs typeface="Times New Roman" panose="02020603050405020304" pitchFamily="18"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00"/>
    <a:srgbClr val="8A0000"/>
    <a:srgbClr val="006600"/>
    <a:srgbClr val="00FF00"/>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22" autoAdjust="0"/>
    <p:restoredTop sz="88083" autoAdjust="0"/>
  </p:normalViewPr>
  <p:slideViewPr>
    <p:cSldViewPr>
      <p:cViewPr>
        <p:scale>
          <a:sx n="66" d="100"/>
          <a:sy n="66" d="100"/>
        </p:scale>
        <p:origin x="-1482"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tableStyles" Target="tableStyle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viewProps" Target="viewProps.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notesMaster" Target="notesMasters/notesMaster1.xml"/><Relationship Id="rId96" Type="http://schemas.openxmlformats.org/officeDocument/2006/relationships/customXml" Target="../customXml/item3.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AA589596-0B7C-46C1-AB86-E716F51D00C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8" charset="0"/>
                <a:cs typeface="Times New Roman" pitchFamily="18" charset="0"/>
              </a:defRPr>
            </a:lvl1pPr>
          </a:lstStyle>
          <a:p>
            <a:pPr>
              <a:defRPr/>
            </a:pPr>
            <a:endParaRPr lang="en-US"/>
          </a:p>
        </p:txBody>
      </p:sp>
      <p:sp>
        <p:nvSpPr>
          <p:cNvPr id="7171" name="Rectangle 3">
            <a:extLst>
              <a:ext uri="{FF2B5EF4-FFF2-40B4-BE49-F238E27FC236}">
                <a16:creationId xmlns:a16="http://schemas.microsoft.com/office/drawing/2014/main" id="{B419BDB2-6AD7-492A-A95A-BBA10E6364B0}"/>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cs typeface="Times New Roman" pitchFamily="18" charset="0"/>
              </a:defRPr>
            </a:lvl1pPr>
          </a:lstStyle>
          <a:p>
            <a:pPr>
              <a:defRPr/>
            </a:pPr>
            <a:endParaRPr lang="en-US"/>
          </a:p>
        </p:txBody>
      </p:sp>
      <p:sp>
        <p:nvSpPr>
          <p:cNvPr id="91140" name="Rectangle 4">
            <a:extLst>
              <a:ext uri="{FF2B5EF4-FFF2-40B4-BE49-F238E27FC236}">
                <a16:creationId xmlns:a16="http://schemas.microsoft.com/office/drawing/2014/main" id="{04048EFD-0DF9-4E4B-8B93-0ACD088DEDD2}"/>
              </a:ext>
            </a:extLst>
          </p:cNvPr>
          <p:cNvSpPr>
            <a:spLocks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3" name="Rectangle 5">
            <a:extLst>
              <a:ext uri="{FF2B5EF4-FFF2-40B4-BE49-F238E27FC236}">
                <a16:creationId xmlns:a16="http://schemas.microsoft.com/office/drawing/2014/main" id="{009364CA-CE3C-404E-AEC8-16B8BEB96D21}"/>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a:extLst>
              <a:ext uri="{FF2B5EF4-FFF2-40B4-BE49-F238E27FC236}">
                <a16:creationId xmlns:a16="http://schemas.microsoft.com/office/drawing/2014/main" id="{066DE225-A2CB-4E43-BADC-8CF7DEE454ED}"/>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8" charset="0"/>
                <a:cs typeface="Times New Roman" pitchFamily="18" charset="0"/>
              </a:defRPr>
            </a:lvl1pPr>
          </a:lstStyle>
          <a:p>
            <a:pPr>
              <a:defRPr/>
            </a:pPr>
            <a:endParaRPr lang="en-US"/>
          </a:p>
        </p:txBody>
      </p:sp>
      <p:sp>
        <p:nvSpPr>
          <p:cNvPr id="7175" name="Rectangle 7">
            <a:extLst>
              <a:ext uri="{FF2B5EF4-FFF2-40B4-BE49-F238E27FC236}">
                <a16:creationId xmlns:a16="http://schemas.microsoft.com/office/drawing/2014/main" id="{B6842588-5300-46C9-9EF1-8CA346E7CFAA}"/>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E96DFDA7-E54D-4454-8633-B64530D812AC}"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Times New Roman" pitchFamily="18" charset="0"/>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Times New Roman" pitchFamily="18" charset="0"/>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Times New Roman" pitchFamily="18" charset="0"/>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Times New Roman" pitchFamily="18" charset="0"/>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Times New Roman" pitchFamily="18"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D0C72D1D-F422-4367-801A-6E365BEFDBF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FABB724F-1F0D-4EC6-AF60-6A17BE0B69D4}" type="slidenum">
              <a:rPr lang="en-US" altLang="en-US" sz="1200"/>
              <a:pPr eaLnBrk="1" hangingPunct="1"/>
              <a:t>5</a:t>
            </a:fld>
            <a:endParaRPr lang="en-US" altLang="en-US" sz="1200"/>
          </a:p>
        </p:txBody>
      </p:sp>
      <p:sp>
        <p:nvSpPr>
          <p:cNvPr id="92163" name="Rectangle 2">
            <a:extLst>
              <a:ext uri="{FF2B5EF4-FFF2-40B4-BE49-F238E27FC236}">
                <a16:creationId xmlns:a16="http://schemas.microsoft.com/office/drawing/2014/main" id="{36C3CB3C-3820-4DEE-A7C7-D4EC71BAC7C8}"/>
              </a:ext>
            </a:extLst>
          </p:cNvPr>
          <p:cNvSpPr>
            <a:spLocks noChangeArrowheads="1" noTextEdit="1"/>
          </p:cNvSpPr>
          <p:nvPr>
            <p:ph type="sldImg"/>
          </p:nvPr>
        </p:nvSpPr>
        <p:spPr>
          <a:ln/>
        </p:spPr>
      </p:sp>
      <p:sp>
        <p:nvSpPr>
          <p:cNvPr id="92164" name="Rectangle 3">
            <a:extLst>
              <a:ext uri="{FF2B5EF4-FFF2-40B4-BE49-F238E27FC236}">
                <a16:creationId xmlns:a16="http://schemas.microsoft.com/office/drawing/2014/main" id="{223D5273-8853-41A9-83DC-934FF956100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To minimize intensity calculations, most packages use empirical models based on simplified photometric calculations.</a:t>
            </a:r>
          </a:p>
          <a:p>
            <a:pPr eaLnBrk="1" hangingPunct="1"/>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FA30ACD9-BD6F-496E-A077-7C5C9C8CCEB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48009A58-4638-4A3C-B11E-757AF6B8F6F9}" type="slidenum">
              <a:rPr lang="en-US" altLang="en-US" sz="1200"/>
              <a:pPr eaLnBrk="1" hangingPunct="1"/>
              <a:t>21</a:t>
            </a:fld>
            <a:endParaRPr lang="en-US" altLang="en-US" sz="1200"/>
          </a:p>
        </p:txBody>
      </p:sp>
      <p:sp>
        <p:nvSpPr>
          <p:cNvPr id="93187" name="Rectangle 2">
            <a:extLst>
              <a:ext uri="{FF2B5EF4-FFF2-40B4-BE49-F238E27FC236}">
                <a16:creationId xmlns:a16="http://schemas.microsoft.com/office/drawing/2014/main" id="{7CEF5CB0-E45D-44B7-A91F-4B1F3A8B8AD5}"/>
              </a:ext>
            </a:extLst>
          </p:cNvPr>
          <p:cNvSpPr>
            <a:spLocks noChangeArrowheads="1" noTextEdit="1"/>
          </p:cNvSpPr>
          <p:nvPr>
            <p:ph type="sldImg"/>
          </p:nvPr>
        </p:nvSpPr>
        <p:spPr>
          <a:ln/>
        </p:spPr>
      </p:sp>
      <p:sp>
        <p:nvSpPr>
          <p:cNvPr id="93188" name="Rectangle 3">
            <a:extLst>
              <a:ext uri="{FF2B5EF4-FFF2-40B4-BE49-F238E27FC236}">
                <a16:creationId xmlns:a16="http://schemas.microsoft.com/office/drawing/2014/main" id="{A24E2AA4-5850-487F-8C13-940BB45560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Since ambient light produces a flat shading for each surface (Fig. 6 and 7), at least one light source is included in a scene, often as a point source at the viewing position.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A64425C9-CDE4-4EDE-A874-B1BBEE273E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6DE71520-491D-4B5A-949F-EAE3DE866B93}" type="slidenum">
              <a:rPr lang="en-US" altLang="en-US" sz="1200"/>
              <a:pPr eaLnBrk="1" hangingPunct="1"/>
              <a:t>32</a:t>
            </a:fld>
            <a:endParaRPr lang="en-US" altLang="en-US" sz="1200"/>
          </a:p>
        </p:txBody>
      </p:sp>
      <p:sp>
        <p:nvSpPr>
          <p:cNvPr id="94211" name="Rectangle 2">
            <a:extLst>
              <a:ext uri="{FF2B5EF4-FFF2-40B4-BE49-F238E27FC236}">
                <a16:creationId xmlns:a16="http://schemas.microsoft.com/office/drawing/2014/main" id="{3777DD9B-612D-405D-88EA-D09F07301A0D}"/>
              </a:ext>
            </a:extLst>
          </p:cNvPr>
          <p:cNvSpPr>
            <a:spLocks noChangeArrowheads="1" noTextEdit="1"/>
          </p:cNvSpPr>
          <p:nvPr>
            <p:ph type="sldImg"/>
          </p:nvPr>
        </p:nvSpPr>
        <p:spPr>
          <a:ln/>
        </p:spPr>
      </p:sp>
      <p:sp>
        <p:nvSpPr>
          <p:cNvPr id="94212" name="Rectangle 3">
            <a:extLst>
              <a:ext uri="{FF2B5EF4-FFF2-40B4-BE49-F238E27FC236}">
                <a16:creationId xmlns:a16="http://schemas.microsoft.com/office/drawing/2014/main" id="{DE0601D2-F8A5-4367-8A8A-4275E956BE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C18187DC-7098-4487-A42B-E37E766E38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45C1DC2B-8123-41DC-B56A-0BD909659481}" type="slidenum">
              <a:rPr lang="en-US" altLang="en-US" sz="1200"/>
              <a:pPr eaLnBrk="1" hangingPunct="1"/>
              <a:t>33</a:t>
            </a:fld>
            <a:endParaRPr lang="en-US" altLang="en-US" sz="1200"/>
          </a:p>
        </p:txBody>
      </p:sp>
      <p:sp>
        <p:nvSpPr>
          <p:cNvPr id="95235" name="Rectangle 2">
            <a:extLst>
              <a:ext uri="{FF2B5EF4-FFF2-40B4-BE49-F238E27FC236}">
                <a16:creationId xmlns:a16="http://schemas.microsoft.com/office/drawing/2014/main" id="{BCDE28C5-11AD-41F7-877E-5138E4B06A9A}"/>
              </a:ext>
            </a:extLst>
          </p:cNvPr>
          <p:cNvSpPr>
            <a:spLocks noChangeArrowheads="1" noTextEdit="1"/>
          </p:cNvSpPr>
          <p:nvPr>
            <p:ph type="sldImg"/>
          </p:nvPr>
        </p:nvSpPr>
        <p:spPr>
          <a:ln/>
        </p:spPr>
      </p:sp>
      <p:sp>
        <p:nvSpPr>
          <p:cNvPr id="95236" name="Rectangle 3">
            <a:extLst>
              <a:ext uri="{FF2B5EF4-FFF2-40B4-BE49-F238E27FC236}">
                <a16:creationId xmlns:a16="http://schemas.microsoft.com/office/drawing/2014/main" id="{7EB4CA55-1409-4117-BF74-FC3D91E7A5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0A8371B0-FE3A-4292-B33D-A60E3040D4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69633B78-0E00-4805-AD58-5131353D276F}" type="slidenum">
              <a:rPr lang="en-US" altLang="en-US" sz="1200"/>
              <a:pPr eaLnBrk="1" hangingPunct="1"/>
              <a:t>34</a:t>
            </a:fld>
            <a:endParaRPr lang="en-US" altLang="en-US" sz="1200"/>
          </a:p>
        </p:txBody>
      </p:sp>
      <p:sp>
        <p:nvSpPr>
          <p:cNvPr id="96259" name="Rectangle 2">
            <a:extLst>
              <a:ext uri="{FF2B5EF4-FFF2-40B4-BE49-F238E27FC236}">
                <a16:creationId xmlns:a16="http://schemas.microsoft.com/office/drawing/2014/main" id="{2EA83D1E-0EFD-4B2C-BA4E-AAACF810AED5}"/>
              </a:ext>
            </a:extLst>
          </p:cNvPr>
          <p:cNvSpPr>
            <a:spLocks noChangeArrowheads="1" noTextEdit="1"/>
          </p:cNvSpPr>
          <p:nvPr>
            <p:ph type="sldImg"/>
          </p:nvPr>
        </p:nvSpPr>
        <p:spPr>
          <a:ln/>
        </p:spPr>
      </p:sp>
      <p:sp>
        <p:nvSpPr>
          <p:cNvPr id="96260" name="Rectangle 3">
            <a:extLst>
              <a:ext uri="{FF2B5EF4-FFF2-40B4-BE49-F238E27FC236}">
                <a16:creationId xmlns:a16="http://schemas.microsoft.com/office/drawing/2014/main" id="{E4D6EEAB-EA97-4D7A-BECA-58228F64B2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79376F84-9816-49A9-B559-A96B0A4893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7DF25A3C-7621-4962-B37A-786BC29802F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41C068D-6895-42B5-8E01-387CB84BE49E}"/>
              </a:ext>
            </a:extLst>
          </p:cNvPr>
          <p:cNvSpPr>
            <a:spLocks noGrp="1" noChangeArrowheads="1"/>
          </p:cNvSpPr>
          <p:nvPr>
            <p:ph type="sldNum" sz="quarter" idx="12"/>
          </p:nvPr>
        </p:nvSpPr>
        <p:spPr>
          <a:ln/>
        </p:spPr>
        <p:txBody>
          <a:bodyPr/>
          <a:lstStyle>
            <a:lvl1pPr>
              <a:defRPr/>
            </a:lvl1pPr>
          </a:lstStyle>
          <a:p>
            <a:fld id="{4CB503DD-93D7-4328-BF15-9DD15EFE7B2D}" type="slidenum">
              <a:rPr lang="ar-SA" altLang="en-US"/>
              <a:pPr/>
              <a:t>‹#›</a:t>
            </a:fld>
            <a:endParaRPr lang="en-US" altLang="en-US"/>
          </a:p>
        </p:txBody>
      </p:sp>
    </p:spTree>
    <p:extLst>
      <p:ext uri="{BB962C8B-B14F-4D97-AF65-F5344CB8AC3E}">
        <p14:creationId xmlns:p14="http://schemas.microsoft.com/office/powerpoint/2010/main" val="1173421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756B727-4870-4E5F-9F55-F4ABCE1C5D13}"/>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729D9638-CFD2-4A4E-9690-C4B677A768B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1FD5DBF-D63B-49A2-ABD9-2FBD2B2CF596}"/>
              </a:ext>
            </a:extLst>
          </p:cNvPr>
          <p:cNvSpPr>
            <a:spLocks noGrp="1" noChangeArrowheads="1"/>
          </p:cNvSpPr>
          <p:nvPr>
            <p:ph type="sldNum" sz="quarter" idx="12"/>
          </p:nvPr>
        </p:nvSpPr>
        <p:spPr>
          <a:ln/>
        </p:spPr>
        <p:txBody>
          <a:bodyPr/>
          <a:lstStyle>
            <a:lvl1pPr>
              <a:defRPr/>
            </a:lvl1pPr>
          </a:lstStyle>
          <a:p>
            <a:fld id="{583C0AE5-5821-4373-9C30-8FEE9EFC72A2}" type="slidenum">
              <a:rPr lang="ar-SA" altLang="en-US"/>
              <a:pPr/>
              <a:t>‹#›</a:t>
            </a:fld>
            <a:endParaRPr lang="en-US" altLang="en-US"/>
          </a:p>
        </p:txBody>
      </p:sp>
    </p:spTree>
    <p:extLst>
      <p:ext uri="{BB962C8B-B14F-4D97-AF65-F5344CB8AC3E}">
        <p14:creationId xmlns:p14="http://schemas.microsoft.com/office/powerpoint/2010/main" val="4028747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75F6387-57A5-4771-9942-CA248F19145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732E936-896F-4792-A5AF-42A088CB63E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066BEBC-C276-43F6-A788-0F1544FF1494}"/>
              </a:ext>
            </a:extLst>
          </p:cNvPr>
          <p:cNvSpPr>
            <a:spLocks noGrp="1" noChangeArrowheads="1"/>
          </p:cNvSpPr>
          <p:nvPr>
            <p:ph type="sldNum" sz="quarter" idx="12"/>
          </p:nvPr>
        </p:nvSpPr>
        <p:spPr>
          <a:ln/>
        </p:spPr>
        <p:txBody>
          <a:bodyPr/>
          <a:lstStyle>
            <a:lvl1pPr>
              <a:defRPr/>
            </a:lvl1pPr>
          </a:lstStyle>
          <a:p>
            <a:fld id="{140C0361-9720-4340-A91E-BFB1F9272A55}" type="slidenum">
              <a:rPr lang="ar-SA" altLang="en-US"/>
              <a:pPr/>
              <a:t>‹#›</a:t>
            </a:fld>
            <a:endParaRPr lang="en-US" altLang="en-US"/>
          </a:p>
        </p:txBody>
      </p:sp>
    </p:spTree>
    <p:extLst>
      <p:ext uri="{BB962C8B-B14F-4D97-AF65-F5344CB8AC3E}">
        <p14:creationId xmlns:p14="http://schemas.microsoft.com/office/powerpoint/2010/main" val="3649697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EEB7AEF-62C2-4F68-92FA-F69053CA25E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191BCD3-BF86-49FE-B67E-D00EF6C29C8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6DBB450-87D5-4F5E-8D13-D875E65ABAB8}"/>
              </a:ext>
            </a:extLst>
          </p:cNvPr>
          <p:cNvSpPr>
            <a:spLocks noGrp="1" noChangeArrowheads="1"/>
          </p:cNvSpPr>
          <p:nvPr>
            <p:ph type="sldNum" sz="quarter" idx="12"/>
          </p:nvPr>
        </p:nvSpPr>
        <p:spPr>
          <a:ln/>
        </p:spPr>
        <p:txBody>
          <a:bodyPr/>
          <a:lstStyle>
            <a:lvl1pPr>
              <a:defRPr/>
            </a:lvl1pPr>
          </a:lstStyle>
          <a:p>
            <a:fld id="{50C7FF2D-BABE-4594-82D1-BF0F35F7069E}" type="slidenum">
              <a:rPr lang="ar-SA" altLang="en-US"/>
              <a:pPr/>
              <a:t>‹#›</a:t>
            </a:fld>
            <a:endParaRPr lang="en-US" altLang="en-US"/>
          </a:p>
        </p:txBody>
      </p:sp>
    </p:spTree>
    <p:extLst>
      <p:ext uri="{BB962C8B-B14F-4D97-AF65-F5344CB8AC3E}">
        <p14:creationId xmlns:p14="http://schemas.microsoft.com/office/powerpoint/2010/main" val="2200477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3F8DBC85-19AC-4CF4-B6DC-386856A4DB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7E86AED-084E-47F2-BBBA-FEA434116E2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64B5480-7D11-4097-9758-90B452EA33C8}"/>
              </a:ext>
            </a:extLst>
          </p:cNvPr>
          <p:cNvSpPr>
            <a:spLocks noGrp="1" noChangeArrowheads="1"/>
          </p:cNvSpPr>
          <p:nvPr>
            <p:ph type="sldNum" sz="quarter" idx="12"/>
          </p:nvPr>
        </p:nvSpPr>
        <p:spPr>
          <a:ln/>
        </p:spPr>
        <p:txBody>
          <a:bodyPr/>
          <a:lstStyle>
            <a:lvl1pPr>
              <a:defRPr/>
            </a:lvl1pPr>
          </a:lstStyle>
          <a:p>
            <a:fld id="{A6D21BE6-496F-4A6A-B1CD-A9E4B0EC3AC9}" type="slidenum">
              <a:rPr lang="ar-SA" altLang="en-US"/>
              <a:pPr/>
              <a:t>‹#›</a:t>
            </a:fld>
            <a:endParaRPr lang="en-US" altLang="en-US"/>
          </a:p>
        </p:txBody>
      </p:sp>
    </p:spTree>
    <p:extLst>
      <p:ext uri="{BB962C8B-B14F-4D97-AF65-F5344CB8AC3E}">
        <p14:creationId xmlns:p14="http://schemas.microsoft.com/office/powerpoint/2010/main" val="3933460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71E1031-0DC7-4783-8E57-FC13EF48F4F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A9DB645-AF00-4C4A-B449-B336460060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F6AE61C-871E-45D4-A85C-79729296C07B}"/>
              </a:ext>
            </a:extLst>
          </p:cNvPr>
          <p:cNvSpPr>
            <a:spLocks noGrp="1" noChangeArrowheads="1"/>
          </p:cNvSpPr>
          <p:nvPr>
            <p:ph type="sldNum" sz="quarter" idx="12"/>
          </p:nvPr>
        </p:nvSpPr>
        <p:spPr>
          <a:ln/>
        </p:spPr>
        <p:txBody>
          <a:bodyPr/>
          <a:lstStyle>
            <a:lvl1pPr>
              <a:defRPr/>
            </a:lvl1pPr>
          </a:lstStyle>
          <a:p>
            <a:fld id="{B5919BC4-9C22-4D22-8E3F-3612AEDA670A}" type="slidenum">
              <a:rPr lang="ar-SA" altLang="en-US"/>
              <a:pPr/>
              <a:t>‹#›</a:t>
            </a:fld>
            <a:endParaRPr lang="en-US" altLang="en-US"/>
          </a:p>
        </p:txBody>
      </p:sp>
    </p:spTree>
    <p:extLst>
      <p:ext uri="{BB962C8B-B14F-4D97-AF65-F5344CB8AC3E}">
        <p14:creationId xmlns:p14="http://schemas.microsoft.com/office/powerpoint/2010/main" val="371759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952ACB6-3CFE-43B5-8E67-2E236C7F0328}"/>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B9B43CA-586A-4B08-B5ED-6D7E6C1B54F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DC21D89-5853-4D2A-BBBD-7D30295FBC77}"/>
              </a:ext>
            </a:extLst>
          </p:cNvPr>
          <p:cNvSpPr>
            <a:spLocks noGrp="1" noChangeArrowheads="1"/>
          </p:cNvSpPr>
          <p:nvPr>
            <p:ph type="sldNum" sz="quarter" idx="12"/>
          </p:nvPr>
        </p:nvSpPr>
        <p:spPr>
          <a:ln/>
        </p:spPr>
        <p:txBody>
          <a:bodyPr/>
          <a:lstStyle>
            <a:lvl1pPr>
              <a:defRPr/>
            </a:lvl1pPr>
          </a:lstStyle>
          <a:p>
            <a:fld id="{1DDA1F3F-41FC-451D-91B7-9D5A2141B09E}" type="slidenum">
              <a:rPr lang="ar-SA" altLang="en-US"/>
              <a:pPr/>
              <a:t>‹#›</a:t>
            </a:fld>
            <a:endParaRPr lang="en-US" altLang="en-US"/>
          </a:p>
        </p:txBody>
      </p:sp>
    </p:spTree>
    <p:extLst>
      <p:ext uri="{BB962C8B-B14F-4D97-AF65-F5344CB8AC3E}">
        <p14:creationId xmlns:p14="http://schemas.microsoft.com/office/powerpoint/2010/main" val="2945391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3E01C5A-16E3-45A2-9C0D-FFE2D127239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02D204B-6CBC-42D4-9543-A375DF2439E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3F4501BB-68CA-4926-B705-9433CECE5881}"/>
              </a:ext>
            </a:extLst>
          </p:cNvPr>
          <p:cNvSpPr>
            <a:spLocks noGrp="1" noChangeArrowheads="1"/>
          </p:cNvSpPr>
          <p:nvPr>
            <p:ph type="sldNum" sz="quarter" idx="12"/>
          </p:nvPr>
        </p:nvSpPr>
        <p:spPr>
          <a:ln/>
        </p:spPr>
        <p:txBody>
          <a:bodyPr/>
          <a:lstStyle>
            <a:lvl1pPr>
              <a:defRPr/>
            </a:lvl1pPr>
          </a:lstStyle>
          <a:p>
            <a:fld id="{F96F81AB-4FC7-4648-B4A5-A280F8BD6952}" type="slidenum">
              <a:rPr lang="ar-SA" altLang="en-US"/>
              <a:pPr/>
              <a:t>‹#›</a:t>
            </a:fld>
            <a:endParaRPr lang="en-US" altLang="en-US"/>
          </a:p>
        </p:txBody>
      </p:sp>
    </p:spTree>
    <p:extLst>
      <p:ext uri="{BB962C8B-B14F-4D97-AF65-F5344CB8AC3E}">
        <p14:creationId xmlns:p14="http://schemas.microsoft.com/office/powerpoint/2010/main" val="3877708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1C1F710-EC0B-4588-A7DC-E11430ED3BCA}"/>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1DD69CED-79AB-4D3F-A2F9-A08CF91BD75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460259D0-3B34-45D8-BF8C-F052CD9CE135}"/>
              </a:ext>
            </a:extLst>
          </p:cNvPr>
          <p:cNvSpPr>
            <a:spLocks noGrp="1" noChangeArrowheads="1"/>
          </p:cNvSpPr>
          <p:nvPr>
            <p:ph type="sldNum" sz="quarter" idx="12"/>
          </p:nvPr>
        </p:nvSpPr>
        <p:spPr>
          <a:ln/>
        </p:spPr>
        <p:txBody>
          <a:bodyPr/>
          <a:lstStyle>
            <a:lvl1pPr>
              <a:defRPr/>
            </a:lvl1pPr>
          </a:lstStyle>
          <a:p>
            <a:fld id="{51972B76-A034-47B0-9FA4-A7854644179A}" type="slidenum">
              <a:rPr lang="ar-SA" altLang="en-US"/>
              <a:pPr/>
              <a:t>‹#›</a:t>
            </a:fld>
            <a:endParaRPr lang="en-US" altLang="en-US"/>
          </a:p>
        </p:txBody>
      </p:sp>
    </p:spTree>
    <p:extLst>
      <p:ext uri="{BB962C8B-B14F-4D97-AF65-F5344CB8AC3E}">
        <p14:creationId xmlns:p14="http://schemas.microsoft.com/office/powerpoint/2010/main" val="38320123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7FC5B14-A3CA-4FC1-9C03-BC112CA822E2}"/>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4D119FC-6D78-4035-9F7A-3EEC1093196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EF3CEBAF-5E07-4808-BC0F-8BB44E368B8D}"/>
              </a:ext>
            </a:extLst>
          </p:cNvPr>
          <p:cNvSpPr>
            <a:spLocks noGrp="1" noChangeArrowheads="1"/>
          </p:cNvSpPr>
          <p:nvPr>
            <p:ph type="sldNum" sz="quarter" idx="12"/>
          </p:nvPr>
        </p:nvSpPr>
        <p:spPr>
          <a:ln/>
        </p:spPr>
        <p:txBody>
          <a:bodyPr/>
          <a:lstStyle>
            <a:lvl1pPr>
              <a:defRPr/>
            </a:lvl1pPr>
          </a:lstStyle>
          <a:p>
            <a:fld id="{6B6522FF-0E92-4E68-92E8-35AF9831F5B3}" type="slidenum">
              <a:rPr lang="ar-SA" altLang="en-US"/>
              <a:pPr/>
              <a:t>‹#›</a:t>
            </a:fld>
            <a:endParaRPr lang="en-US" altLang="en-US"/>
          </a:p>
        </p:txBody>
      </p:sp>
    </p:spTree>
    <p:extLst>
      <p:ext uri="{BB962C8B-B14F-4D97-AF65-F5344CB8AC3E}">
        <p14:creationId xmlns:p14="http://schemas.microsoft.com/office/powerpoint/2010/main" val="3181263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2DFC857B-457D-480A-B155-49501580AAE3}"/>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97FDD4D-D71C-4717-8AA1-3B1A903C378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B7562E39-1331-4737-A94C-E61142447E44}"/>
              </a:ext>
            </a:extLst>
          </p:cNvPr>
          <p:cNvSpPr>
            <a:spLocks noGrp="1" noChangeArrowheads="1"/>
          </p:cNvSpPr>
          <p:nvPr>
            <p:ph type="sldNum" sz="quarter" idx="12"/>
          </p:nvPr>
        </p:nvSpPr>
        <p:spPr>
          <a:ln/>
        </p:spPr>
        <p:txBody>
          <a:bodyPr/>
          <a:lstStyle>
            <a:lvl1pPr>
              <a:defRPr/>
            </a:lvl1pPr>
          </a:lstStyle>
          <a:p>
            <a:fld id="{C14EE371-8DDA-4999-AC77-6692A93F7033}" type="slidenum">
              <a:rPr lang="ar-SA" altLang="en-US"/>
              <a:pPr/>
              <a:t>‹#›</a:t>
            </a:fld>
            <a:endParaRPr lang="en-US" altLang="en-US"/>
          </a:p>
        </p:txBody>
      </p:sp>
    </p:spTree>
    <p:extLst>
      <p:ext uri="{BB962C8B-B14F-4D97-AF65-F5344CB8AC3E}">
        <p14:creationId xmlns:p14="http://schemas.microsoft.com/office/powerpoint/2010/main" val="34442241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D28B24F-C251-4D93-B13A-27961E5E00B7}"/>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09A995B4-270B-42D8-A7D5-9F155E99FC3D}"/>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254107AC-5FFD-4F60-BA49-C511AB1763FF}"/>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New Roman" pitchFamily="18" charset="0"/>
                <a:cs typeface="Times New Roman" pitchFamily="18" charset="0"/>
              </a:defRPr>
            </a:lvl1pPr>
          </a:lstStyle>
          <a:p>
            <a:pPr>
              <a:defRPr/>
            </a:pPr>
            <a:endParaRPr lang="en-US"/>
          </a:p>
        </p:txBody>
      </p:sp>
      <p:sp>
        <p:nvSpPr>
          <p:cNvPr id="1029" name="Rectangle 5">
            <a:extLst>
              <a:ext uri="{FF2B5EF4-FFF2-40B4-BE49-F238E27FC236}">
                <a16:creationId xmlns:a16="http://schemas.microsoft.com/office/drawing/2014/main" id="{1268D694-0290-482F-905B-6FC7303C8F95}"/>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Times New Roman" pitchFamily="18" charset="0"/>
                <a:cs typeface="Times New Roman" pitchFamily="18" charset="0"/>
              </a:defRPr>
            </a:lvl1pPr>
          </a:lstStyle>
          <a:p>
            <a:pPr>
              <a:defRPr/>
            </a:pPr>
            <a:endParaRPr lang="en-US"/>
          </a:p>
        </p:txBody>
      </p:sp>
      <p:sp>
        <p:nvSpPr>
          <p:cNvPr id="1030" name="Rectangle 6">
            <a:extLst>
              <a:ext uri="{FF2B5EF4-FFF2-40B4-BE49-F238E27FC236}">
                <a16:creationId xmlns:a16="http://schemas.microsoft.com/office/drawing/2014/main" id="{1960F00B-051A-49F3-8DE8-F9785069E8A3}"/>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CF74B679-BE46-408E-ADB4-9C81614D525F}" type="slidenum">
              <a:rPr lang="ar-SA"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cs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cs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cs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cs typeface="Times New Roman" pitchFamily="18" charset="0"/>
        </a:defRPr>
      </a:lvl5pPr>
      <a:lvl6pPr marL="457200" algn="ctr" rtl="0" fontAlgn="base">
        <a:spcBef>
          <a:spcPct val="0"/>
        </a:spcBef>
        <a:spcAft>
          <a:spcPct val="0"/>
        </a:spcAft>
        <a:defRPr sz="4400">
          <a:solidFill>
            <a:schemeClr val="tx2"/>
          </a:solidFill>
          <a:latin typeface="Times New Roman" pitchFamily="18" charset="0"/>
          <a:cs typeface="Times New Roman" pitchFamily="18" charset="0"/>
        </a:defRPr>
      </a:lvl6pPr>
      <a:lvl7pPr marL="914400" algn="ctr" rtl="0" fontAlgn="base">
        <a:spcBef>
          <a:spcPct val="0"/>
        </a:spcBef>
        <a:spcAft>
          <a:spcPct val="0"/>
        </a:spcAft>
        <a:defRPr sz="4400">
          <a:solidFill>
            <a:schemeClr val="tx2"/>
          </a:solidFill>
          <a:latin typeface="Times New Roman" pitchFamily="18" charset="0"/>
          <a:cs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cs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cs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6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Slide Number Placeholder 5">
            <a:extLst>
              <a:ext uri="{FF2B5EF4-FFF2-40B4-BE49-F238E27FC236}">
                <a16:creationId xmlns:a16="http://schemas.microsoft.com/office/drawing/2014/main" id="{4A2A2FC9-4EF1-4AB7-8A55-F9313E4BADC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0DB99FC1-116C-48F9-BD39-5AAF38F9EFD4}" type="slidenum">
              <a:rPr lang="ar-SA" altLang="en-US" sz="1400"/>
              <a:pPr eaLnBrk="1" hangingPunct="1"/>
              <a:t>1</a:t>
            </a:fld>
            <a:endParaRPr lang="en-US" altLang="en-US" sz="1400"/>
          </a:p>
        </p:txBody>
      </p:sp>
      <p:sp>
        <p:nvSpPr>
          <p:cNvPr id="2051" name="Rectangle 2">
            <a:extLst>
              <a:ext uri="{FF2B5EF4-FFF2-40B4-BE49-F238E27FC236}">
                <a16:creationId xmlns:a16="http://schemas.microsoft.com/office/drawing/2014/main" id="{98619CD4-7B14-4CA1-A9B0-02AE9A7514F6}"/>
              </a:ext>
            </a:extLst>
          </p:cNvPr>
          <p:cNvSpPr>
            <a:spLocks noGrp="1" noChangeArrowheads="1"/>
          </p:cNvSpPr>
          <p:nvPr>
            <p:ph type="body" idx="1"/>
          </p:nvPr>
        </p:nvSpPr>
        <p:spPr>
          <a:xfrm>
            <a:off x="685800" y="1219200"/>
            <a:ext cx="7772400" cy="4114800"/>
          </a:xfrm>
        </p:spPr>
        <p:txBody>
          <a:bodyPr/>
          <a:lstStyle/>
          <a:p>
            <a:pPr algn="ctr" eaLnBrk="1" hangingPunct="1">
              <a:buFontTx/>
              <a:buNone/>
            </a:pPr>
            <a:endParaRPr lang="en-US" altLang="en-US" sz="3600" b="1">
              <a:solidFill>
                <a:srgbClr val="006600"/>
              </a:solidFill>
            </a:endParaRPr>
          </a:p>
          <a:p>
            <a:pPr algn="ctr" eaLnBrk="1" hangingPunct="1">
              <a:buFontTx/>
              <a:buNone/>
            </a:pPr>
            <a:endParaRPr lang="en-US" altLang="en-US" sz="3600" b="1">
              <a:solidFill>
                <a:srgbClr val="006600"/>
              </a:solidFill>
            </a:endParaRPr>
          </a:p>
          <a:p>
            <a:pPr algn="ctr" eaLnBrk="1" hangingPunct="1">
              <a:buFontTx/>
              <a:buNone/>
            </a:pPr>
            <a:r>
              <a:rPr lang="en-US" altLang="en-US">
                <a:solidFill>
                  <a:srgbClr val="8A0000"/>
                </a:solidFill>
              </a:rPr>
              <a:t>Illumination Models &amp; Surface-Rendering Methods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5">
            <a:extLst>
              <a:ext uri="{FF2B5EF4-FFF2-40B4-BE49-F238E27FC236}">
                <a16:creationId xmlns:a16="http://schemas.microsoft.com/office/drawing/2014/main" id="{1744AB39-3346-41B7-AB4B-4219B8E333B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1BE7F3C6-AF86-40B7-B96B-40A51CF78FFB}" type="slidenum">
              <a:rPr lang="ar-SA" altLang="en-US" sz="1400"/>
              <a:pPr eaLnBrk="1" hangingPunct="1"/>
              <a:t>10</a:t>
            </a:fld>
            <a:endParaRPr lang="en-US" altLang="en-US" sz="1400"/>
          </a:p>
        </p:txBody>
      </p:sp>
      <p:sp>
        <p:nvSpPr>
          <p:cNvPr id="11267" name="Rectangle 2">
            <a:extLst>
              <a:ext uri="{FF2B5EF4-FFF2-40B4-BE49-F238E27FC236}">
                <a16:creationId xmlns:a16="http://schemas.microsoft.com/office/drawing/2014/main" id="{5E75DB27-5BF8-4086-8BFE-ECF87CBD948A}"/>
              </a:ext>
            </a:extLst>
          </p:cNvPr>
          <p:cNvSpPr>
            <a:spLocks noGrp="1" noChangeArrowheads="1"/>
          </p:cNvSpPr>
          <p:nvPr>
            <p:ph type="title"/>
          </p:nvPr>
        </p:nvSpPr>
        <p:spPr>
          <a:xfrm>
            <a:off x="685800" y="76200"/>
            <a:ext cx="7772400" cy="1143000"/>
          </a:xfrm>
        </p:spPr>
        <p:txBody>
          <a:bodyPr/>
          <a:lstStyle/>
          <a:p>
            <a:pPr eaLnBrk="1" hangingPunct="1"/>
            <a:r>
              <a:rPr lang="en-US" altLang="en-US">
                <a:solidFill>
                  <a:srgbClr val="C00000"/>
                </a:solidFill>
              </a:rPr>
              <a:t>Materials</a:t>
            </a:r>
          </a:p>
        </p:txBody>
      </p:sp>
      <p:sp>
        <p:nvSpPr>
          <p:cNvPr id="11268" name="Rectangle 3">
            <a:extLst>
              <a:ext uri="{FF2B5EF4-FFF2-40B4-BE49-F238E27FC236}">
                <a16:creationId xmlns:a16="http://schemas.microsoft.com/office/drawing/2014/main" id="{A7A2B3EA-0FCD-44CC-B6DD-D0A047995C31}"/>
              </a:ext>
            </a:extLst>
          </p:cNvPr>
          <p:cNvSpPr>
            <a:spLocks noGrp="1" noChangeArrowheads="1"/>
          </p:cNvSpPr>
          <p:nvPr>
            <p:ph type="body" idx="1"/>
          </p:nvPr>
        </p:nvSpPr>
        <p:spPr>
          <a:xfrm>
            <a:off x="685800" y="1219200"/>
            <a:ext cx="7772400" cy="5334000"/>
          </a:xfrm>
        </p:spPr>
        <p:txBody>
          <a:bodyPr/>
          <a:lstStyle/>
          <a:p>
            <a:pPr eaLnBrk="1" hangingPunct="1"/>
            <a:r>
              <a:rPr lang="en-US" altLang="en-US"/>
              <a:t>When light is incident on an opaque surface, part of it is reflected and part is absorbed.</a:t>
            </a:r>
          </a:p>
          <a:p>
            <a:pPr eaLnBrk="1" hangingPunct="1"/>
            <a:r>
              <a:rPr lang="en-US" altLang="en-US"/>
              <a:t>Shiny materials reflect more of the incident light, and dull surface absorb more of the incident light.</a:t>
            </a:r>
          </a:p>
          <a:p>
            <a:pPr eaLnBrk="1" hangingPunct="1"/>
            <a:r>
              <a:rPr lang="en-US" altLang="en-US"/>
              <a:t>For an illuminated transparent surface, some of the incident light will be reflected and some will be transmitted through the material.</a:t>
            </a:r>
          </a:p>
          <a:p>
            <a:pPr eaLnBrk="1" hangingPunct="1"/>
            <a:endParaRPr lang="en-US"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5">
            <a:extLst>
              <a:ext uri="{FF2B5EF4-FFF2-40B4-BE49-F238E27FC236}">
                <a16:creationId xmlns:a16="http://schemas.microsoft.com/office/drawing/2014/main" id="{E6A5FDF9-C1D4-4A3D-9D21-2E7E1113765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005D1C0A-9B1A-4BCA-BB98-AA48E8AD726F}" type="slidenum">
              <a:rPr lang="ar-SA" altLang="en-US" sz="1400"/>
              <a:pPr eaLnBrk="1" hangingPunct="1"/>
              <a:t>11</a:t>
            </a:fld>
            <a:endParaRPr lang="en-US" altLang="en-US" sz="1400"/>
          </a:p>
        </p:txBody>
      </p:sp>
      <p:sp>
        <p:nvSpPr>
          <p:cNvPr id="12291" name="Rectangle 2">
            <a:extLst>
              <a:ext uri="{FF2B5EF4-FFF2-40B4-BE49-F238E27FC236}">
                <a16:creationId xmlns:a16="http://schemas.microsoft.com/office/drawing/2014/main" id="{703707C2-6CE8-4D2E-88AC-16619DDB71E5}"/>
              </a:ext>
            </a:extLst>
          </p:cNvPr>
          <p:cNvSpPr>
            <a:spLocks noGrp="1" noChangeArrowheads="1"/>
          </p:cNvSpPr>
          <p:nvPr>
            <p:ph type="title"/>
          </p:nvPr>
        </p:nvSpPr>
        <p:spPr>
          <a:xfrm>
            <a:off x="685800" y="76200"/>
            <a:ext cx="7772400" cy="1143000"/>
          </a:xfrm>
        </p:spPr>
        <p:txBody>
          <a:bodyPr/>
          <a:lstStyle/>
          <a:p>
            <a:pPr eaLnBrk="1" hangingPunct="1"/>
            <a:r>
              <a:rPr lang="en-US" altLang="en-US">
                <a:solidFill>
                  <a:srgbClr val="C00000"/>
                </a:solidFill>
              </a:rPr>
              <a:t>Diffuse reflection </a:t>
            </a:r>
          </a:p>
        </p:txBody>
      </p:sp>
      <p:sp>
        <p:nvSpPr>
          <p:cNvPr id="12292" name="Rectangle 3">
            <a:extLst>
              <a:ext uri="{FF2B5EF4-FFF2-40B4-BE49-F238E27FC236}">
                <a16:creationId xmlns:a16="http://schemas.microsoft.com/office/drawing/2014/main" id="{89B0D995-85B6-4250-AFD2-530692EF4FEE}"/>
              </a:ext>
            </a:extLst>
          </p:cNvPr>
          <p:cNvSpPr>
            <a:spLocks noGrp="1" noChangeArrowheads="1"/>
          </p:cNvSpPr>
          <p:nvPr>
            <p:ph type="body" idx="1"/>
          </p:nvPr>
        </p:nvSpPr>
        <p:spPr>
          <a:xfrm>
            <a:off x="152400" y="1219200"/>
            <a:ext cx="8686800" cy="3657600"/>
          </a:xfrm>
        </p:spPr>
        <p:txBody>
          <a:bodyPr/>
          <a:lstStyle/>
          <a:p>
            <a:pPr eaLnBrk="1" hangingPunct="1"/>
            <a:r>
              <a:rPr lang="en-US" altLang="en-US" sz="2400"/>
              <a:t>Grainy surfaces scatter the reflected light in all directions. This scattered light is called </a:t>
            </a:r>
            <a:r>
              <a:rPr lang="en-US" altLang="en-US" sz="2400" b="1" i="1"/>
              <a:t>diffuse reflection</a:t>
            </a:r>
            <a:r>
              <a:rPr lang="en-US" altLang="en-US" sz="2400"/>
              <a:t>.</a:t>
            </a:r>
          </a:p>
          <a:p>
            <a:pPr eaLnBrk="1" hangingPunct="1"/>
            <a:r>
              <a:rPr lang="en-US" altLang="en-US" sz="2400"/>
              <a:t>Diffuse reflection occurs from dull, matte surfaces, like latex paint, or chalk. These diffuse reflectors reradiate light equally in all directions. Picture a rough surface with lots of tiny micro facets.</a:t>
            </a:r>
          </a:p>
          <a:p>
            <a:pPr eaLnBrk="1" hangingPunct="1"/>
            <a:r>
              <a:rPr lang="en-US" altLang="en-US" sz="2400"/>
              <a:t> Diffuse reflections are constant over each surface in the scene, independent  of  the viewing direction.</a:t>
            </a:r>
          </a:p>
        </p:txBody>
      </p:sp>
      <p:grpSp>
        <p:nvGrpSpPr>
          <p:cNvPr id="12293" name="Group 4">
            <a:extLst>
              <a:ext uri="{FF2B5EF4-FFF2-40B4-BE49-F238E27FC236}">
                <a16:creationId xmlns:a16="http://schemas.microsoft.com/office/drawing/2014/main" id="{885AF397-4D34-4A5F-8D5A-5AEBE801C6DF}"/>
              </a:ext>
            </a:extLst>
          </p:cNvPr>
          <p:cNvGrpSpPr>
            <a:grpSpLocks noChangeAspect="1"/>
          </p:cNvGrpSpPr>
          <p:nvPr/>
        </p:nvGrpSpPr>
        <p:grpSpPr bwMode="auto">
          <a:xfrm>
            <a:off x="2590800" y="4419600"/>
            <a:ext cx="4240213" cy="2878138"/>
            <a:chOff x="3060" y="13704"/>
            <a:chExt cx="2880" cy="1956"/>
          </a:xfrm>
        </p:grpSpPr>
        <p:grpSp>
          <p:nvGrpSpPr>
            <p:cNvPr id="12294" name="Group 5">
              <a:extLst>
                <a:ext uri="{FF2B5EF4-FFF2-40B4-BE49-F238E27FC236}">
                  <a16:creationId xmlns:a16="http://schemas.microsoft.com/office/drawing/2014/main" id="{9083D54D-7089-46BE-A9D9-E1A8B942BF84}"/>
                </a:ext>
              </a:extLst>
            </p:cNvPr>
            <p:cNvGrpSpPr>
              <a:grpSpLocks noChangeAspect="1"/>
            </p:cNvGrpSpPr>
            <p:nvPr/>
          </p:nvGrpSpPr>
          <p:grpSpPr bwMode="auto">
            <a:xfrm>
              <a:off x="3420" y="13704"/>
              <a:ext cx="2340" cy="1620"/>
              <a:chOff x="2520" y="10440"/>
              <a:chExt cx="2340" cy="1620"/>
            </a:xfrm>
          </p:grpSpPr>
          <p:sp>
            <p:nvSpPr>
              <p:cNvPr id="12296" name="Line 6">
                <a:extLst>
                  <a:ext uri="{FF2B5EF4-FFF2-40B4-BE49-F238E27FC236}">
                    <a16:creationId xmlns:a16="http://schemas.microsoft.com/office/drawing/2014/main" id="{7C981761-F9FD-4626-A1DB-92ADAD560634}"/>
                  </a:ext>
                </a:extLst>
              </p:cNvPr>
              <p:cNvSpPr>
                <a:spLocks noChangeAspect="1" noChangeShapeType="1"/>
              </p:cNvSpPr>
              <p:nvPr/>
            </p:nvSpPr>
            <p:spPr bwMode="auto">
              <a:xfrm flipV="1">
                <a:off x="4320" y="10980"/>
                <a:ext cx="540" cy="54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12297" name="Line 7">
                <a:extLst>
                  <a:ext uri="{FF2B5EF4-FFF2-40B4-BE49-F238E27FC236}">
                    <a16:creationId xmlns:a16="http://schemas.microsoft.com/office/drawing/2014/main" id="{FFC761A3-35FA-4F76-B8B5-20097C57160E}"/>
                  </a:ext>
                </a:extLst>
              </p:cNvPr>
              <p:cNvSpPr>
                <a:spLocks noChangeAspect="1" noChangeShapeType="1"/>
              </p:cNvSpPr>
              <p:nvPr/>
            </p:nvSpPr>
            <p:spPr bwMode="auto">
              <a:xfrm flipV="1">
                <a:off x="3960" y="10620"/>
                <a:ext cx="360" cy="9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12298" name="Line 8">
                <a:extLst>
                  <a:ext uri="{FF2B5EF4-FFF2-40B4-BE49-F238E27FC236}">
                    <a16:creationId xmlns:a16="http://schemas.microsoft.com/office/drawing/2014/main" id="{DD43F745-C0C0-49EA-96C9-4FC4FD270D2B}"/>
                  </a:ext>
                </a:extLst>
              </p:cNvPr>
              <p:cNvSpPr>
                <a:spLocks noChangeAspect="1" noChangeShapeType="1"/>
              </p:cNvSpPr>
              <p:nvPr/>
            </p:nvSpPr>
            <p:spPr bwMode="auto">
              <a:xfrm flipV="1">
                <a:off x="3600" y="10440"/>
                <a:ext cx="0" cy="10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12299" name="Line 9">
                <a:extLst>
                  <a:ext uri="{FF2B5EF4-FFF2-40B4-BE49-F238E27FC236}">
                    <a16:creationId xmlns:a16="http://schemas.microsoft.com/office/drawing/2014/main" id="{A225F7ED-9C66-4FC9-87A1-9EE8CAF9290A}"/>
                  </a:ext>
                </a:extLst>
              </p:cNvPr>
              <p:cNvSpPr>
                <a:spLocks noChangeAspect="1" noChangeShapeType="1"/>
              </p:cNvSpPr>
              <p:nvPr/>
            </p:nvSpPr>
            <p:spPr bwMode="auto">
              <a:xfrm flipH="1" flipV="1">
                <a:off x="2880" y="10620"/>
                <a:ext cx="360" cy="9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12300" name="Line 10">
                <a:extLst>
                  <a:ext uri="{FF2B5EF4-FFF2-40B4-BE49-F238E27FC236}">
                    <a16:creationId xmlns:a16="http://schemas.microsoft.com/office/drawing/2014/main" id="{B7BEE450-7014-409B-AB4F-E1C828B7EF73}"/>
                  </a:ext>
                </a:extLst>
              </p:cNvPr>
              <p:cNvSpPr>
                <a:spLocks noChangeAspect="1" noChangeShapeType="1"/>
              </p:cNvSpPr>
              <p:nvPr/>
            </p:nvSpPr>
            <p:spPr bwMode="auto">
              <a:xfrm flipH="1" flipV="1">
                <a:off x="2520" y="10980"/>
                <a:ext cx="360" cy="54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grpSp>
            <p:nvGrpSpPr>
              <p:cNvPr id="12301" name="Group 11">
                <a:extLst>
                  <a:ext uri="{FF2B5EF4-FFF2-40B4-BE49-F238E27FC236}">
                    <a16:creationId xmlns:a16="http://schemas.microsoft.com/office/drawing/2014/main" id="{37775FF8-7B30-4C70-957C-696BA311639C}"/>
                  </a:ext>
                </a:extLst>
              </p:cNvPr>
              <p:cNvGrpSpPr>
                <a:grpSpLocks noChangeAspect="1"/>
              </p:cNvGrpSpPr>
              <p:nvPr/>
            </p:nvGrpSpPr>
            <p:grpSpPr bwMode="auto">
              <a:xfrm>
                <a:off x="2520" y="11160"/>
                <a:ext cx="2160" cy="900"/>
                <a:chOff x="4680" y="9804"/>
                <a:chExt cx="2160" cy="900"/>
              </a:xfrm>
            </p:grpSpPr>
            <p:sp>
              <p:nvSpPr>
                <p:cNvPr id="12302" name="Oval 12">
                  <a:extLst>
                    <a:ext uri="{FF2B5EF4-FFF2-40B4-BE49-F238E27FC236}">
                      <a16:creationId xmlns:a16="http://schemas.microsoft.com/office/drawing/2014/main" id="{AC9B910E-13A1-425A-A89F-329ED50918FB}"/>
                    </a:ext>
                  </a:extLst>
                </p:cNvPr>
                <p:cNvSpPr>
                  <a:spLocks noChangeAspect="1" noChangeArrowheads="1"/>
                </p:cNvSpPr>
                <p:nvPr/>
              </p:nvSpPr>
              <p:spPr bwMode="auto">
                <a:xfrm>
                  <a:off x="4860" y="9804"/>
                  <a:ext cx="1800" cy="720"/>
                </a:xfrm>
                <a:prstGeom prst="ellipse">
                  <a:avLst/>
                </a:prstGeom>
                <a:solidFill>
                  <a:srgbClr val="C0C0C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endParaRPr lang="en-US" altLang="en-US"/>
                </a:p>
              </p:txBody>
            </p:sp>
            <p:sp>
              <p:nvSpPr>
                <p:cNvPr id="12303" name="Rectangle 13">
                  <a:extLst>
                    <a:ext uri="{FF2B5EF4-FFF2-40B4-BE49-F238E27FC236}">
                      <a16:creationId xmlns:a16="http://schemas.microsoft.com/office/drawing/2014/main" id="{D14768A6-2F44-4C1B-8999-E9D0A0086221}"/>
                    </a:ext>
                  </a:extLst>
                </p:cNvPr>
                <p:cNvSpPr>
                  <a:spLocks noChangeAspect="1" noChangeArrowheads="1"/>
                </p:cNvSpPr>
                <p:nvPr/>
              </p:nvSpPr>
              <p:spPr bwMode="auto">
                <a:xfrm>
                  <a:off x="4680" y="10164"/>
                  <a:ext cx="2160" cy="5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endParaRPr lang="en-US" altLang="en-US"/>
                </a:p>
              </p:txBody>
            </p:sp>
          </p:grpSp>
        </p:grpSp>
        <p:sp>
          <p:nvSpPr>
            <p:cNvPr id="12295" name="Text Box 14">
              <a:extLst>
                <a:ext uri="{FF2B5EF4-FFF2-40B4-BE49-F238E27FC236}">
                  <a16:creationId xmlns:a16="http://schemas.microsoft.com/office/drawing/2014/main" id="{18EEDC70-C51D-4F5E-9521-AD8528EF3359}"/>
                </a:ext>
              </a:extLst>
            </p:cNvPr>
            <p:cNvSpPr txBox="1">
              <a:spLocks noChangeAspect="1" noChangeArrowheads="1"/>
            </p:cNvSpPr>
            <p:nvPr/>
          </p:nvSpPr>
          <p:spPr bwMode="auto">
            <a:xfrm>
              <a:off x="3060" y="14760"/>
              <a:ext cx="2880" cy="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ctr"/>
              <a:r>
                <a:rPr lang="en-US" altLang="en-US" sz="1200" b="1"/>
                <a:t>Fig. 4</a:t>
              </a:r>
            </a:p>
            <a:p>
              <a:pPr algn="ctr"/>
              <a:r>
                <a:rPr lang="en-US" altLang="en-US" sz="1200"/>
                <a:t>Diffuse reflection from a surface.</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a:extLst>
              <a:ext uri="{FF2B5EF4-FFF2-40B4-BE49-F238E27FC236}">
                <a16:creationId xmlns:a16="http://schemas.microsoft.com/office/drawing/2014/main" id="{05900D51-D664-4661-91CB-C2C36F4A178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861E933A-E884-43A3-9FE8-F35F71CCB119}" type="slidenum">
              <a:rPr lang="ar-SA" altLang="en-US" sz="1400"/>
              <a:pPr eaLnBrk="1" hangingPunct="1"/>
              <a:t>12</a:t>
            </a:fld>
            <a:endParaRPr lang="en-US" altLang="en-US" sz="1400"/>
          </a:p>
        </p:txBody>
      </p:sp>
      <p:sp>
        <p:nvSpPr>
          <p:cNvPr id="13315" name="Rectangle 2">
            <a:extLst>
              <a:ext uri="{FF2B5EF4-FFF2-40B4-BE49-F238E27FC236}">
                <a16:creationId xmlns:a16="http://schemas.microsoft.com/office/drawing/2014/main" id="{8944D402-19E0-4FBD-8A2A-582B7E6AFCC6}"/>
              </a:ext>
            </a:extLst>
          </p:cNvPr>
          <p:cNvSpPr>
            <a:spLocks noGrp="1" noChangeArrowheads="1"/>
          </p:cNvSpPr>
          <p:nvPr>
            <p:ph type="title"/>
          </p:nvPr>
        </p:nvSpPr>
        <p:spPr>
          <a:xfrm>
            <a:off x="685800" y="76200"/>
            <a:ext cx="7772400" cy="1143000"/>
          </a:xfrm>
        </p:spPr>
        <p:txBody>
          <a:bodyPr/>
          <a:lstStyle/>
          <a:p>
            <a:pPr eaLnBrk="1" hangingPunct="1"/>
            <a:r>
              <a:rPr lang="en-US" altLang="en-US">
                <a:solidFill>
                  <a:srgbClr val="C00000"/>
                </a:solidFill>
              </a:rPr>
              <a:t>Specular reflection </a:t>
            </a:r>
          </a:p>
        </p:txBody>
      </p:sp>
      <p:sp>
        <p:nvSpPr>
          <p:cNvPr id="13316" name="Rectangle 3">
            <a:extLst>
              <a:ext uri="{FF2B5EF4-FFF2-40B4-BE49-F238E27FC236}">
                <a16:creationId xmlns:a16="http://schemas.microsoft.com/office/drawing/2014/main" id="{F8AA0276-E7C1-4665-BE0C-73DB80EA76F4}"/>
              </a:ext>
            </a:extLst>
          </p:cNvPr>
          <p:cNvSpPr>
            <a:spLocks noGrp="1" noChangeArrowheads="1"/>
          </p:cNvSpPr>
          <p:nvPr>
            <p:ph type="body" idx="1"/>
          </p:nvPr>
        </p:nvSpPr>
        <p:spPr>
          <a:xfrm>
            <a:off x="685800" y="1219200"/>
            <a:ext cx="7772400" cy="2057400"/>
          </a:xfrm>
        </p:spPr>
        <p:txBody>
          <a:bodyPr/>
          <a:lstStyle/>
          <a:p>
            <a:pPr eaLnBrk="1" hangingPunct="1"/>
            <a:r>
              <a:rPr lang="en-US" altLang="en-US"/>
              <a:t>Light sources create highlights, bright spots, called </a:t>
            </a:r>
            <a:r>
              <a:rPr lang="en-US" altLang="en-US" b="1" i="1"/>
              <a:t>specular reflection</a:t>
            </a:r>
            <a:r>
              <a:rPr lang="en-US" altLang="en-US"/>
              <a:t>. More pronounced on shiny surfaces than on dull. </a:t>
            </a:r>
          </a:p>
        </p:txBody>
      </p:sp>
      <p:grpSp>
        <p:nvGrpSpPr>
          <p:cNvPr id="13317" name="Group 15">
            <a:extLst>
              <a:ext uri="{FF2B5EF4-FFF2-40B4-BE49-F238E27FC236}">
                <a16:creationId xmlns:a16="http://schemas.microsoft.com/office/drawing/2014/main" id="{AF94C686-5BF7-463E-B1BA-23B97D5D00A5}"/>
              </a:ext>
            </a:extLst>
          </p:cNvPr>
          <p:cNvGrpSpPr>
            <a:grpSpLocks noChangeAspect="1"/>
          </p:cNvGrpSpPr>
          <p:nvPr/>
        </p:nvGrpSpPr>
        <p:grpSpPr bwMode="auto">
          <a:xfrm>
            <a:off x="2362200" y="3352800"/>
            <a:ext cx="4240213" cy="4240213"/>
            <a:chOff x="2340" y="12600"/>
            <a:chExt cx="2880" cy="2880"/>
          </a:xfrm>
        </p:grpSpPr>
        <p:grpSp>
          <p:nvGrpSpPr>
            <p:cNvPr id="13318" name="Group 16">
              <a:extLst>
                <a:ext uri="{FF2B5EF4-FFF2-40B4-BE49-F238E27FC236}">
                  <a16:creationId xmlns:a16="http://schemas.microsoft.com/office/drawing/2014/main" id="{FE333FB8-6218-4918-B7EC-91782C1337E1}"/>
                </a:ext>
              </a:extLst>
            </p:cNvPr>
            <p:cNvGrpSpPr>
              <a:grpSpLocks noChangeAspect="1"/>
            </p:cNvGrpSpPr>
            <p:nvPr/>
          </p:nvGrpSpPr>
          <p:grpSpPr bwMode="auto">
            <a:xfrm>
              <a:off x="2700" y="12600"/>
              <a:ext cx="2340" cy="2220"/>
              <a:chOff x="5580" y="10080"/>
              <a:chExt cx="2340" cy="2220"/>
            </a:xfrm>
          </p:grpSpPr>
          <p:sp>
            <p:nvSpPr>
              <p:cNvPr id="13320" name="Line 17">
                <a:extLst>
                  <a:ext uri="{FF2B5EF4-FFF2-40B4-BE49-F238E27FC236}">
                    <a16:creationId xmlns:a16="http://schemas.microsoft.com/office/drawing/2014/main" id="{E1DAE39E-6364-4ABA-9054-C4743625F1B4}"/>
                  </a:ext>
                </a:extLst>
              </p:cNvPr>
              <p:cNvSpPr>
                <a:spLocks noChangeAspect="1" noChangeShapeType="1"/>
              </p:cNvSpPr>
              <p:nvPr/>
            </p:nvSpPr>
            <p:spPr bwMode="auto">
              <a:xfrm flipV="1">
                <a:off x="6840" y="10080"/>
                <a:ext cx="180" cy="162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grpSp>
            <p:nvGrpSpPr>
              <p:cNvPr id="13321" name="Group 18">
                <a:extLst>
                  <a:ext uri="{FF2B5EF4-FFF2-40B4-BE49-F238E27FC236}">
                    <a16:creationId xmlns:a16="http://schemas.microsoft.com/office/drawing/2014/main" id="{A9B2D759-FB35-4324-9BF5-13EB926533D5}"/>
                  </a:ext>
                </a:extLst>
              </p:cNvPr>
              <p:cNvGrpSpPr>
                <a:grpSpLocks noChangeAspect="1"/>
              </p:cNvGrpSpPr>
              <p:nvPr/>
            </p:nvGrpSpPr>
            <p:grpSpPr bwMode="auto">
              <a:xfrm>
                <a:off x="5580" y="10680"/>
                <a:ext cx="2340" cy="1620"/>
                <a:chOff x="2520" y="10440"/>
                <a:chExt cx="2340" cy="1620"/>
              </a:xfrm>
            </p:grpSpPr>
            <p:sp>
              <p:nvSpPr>
                <p:cNvPr id="13322" name="Line 19">
                  <a:extLst>
                    <a:ext uri="{FF2B5EF4-FFF2-40B4-BE49-F238E27FC236}">
                      <a16:creationId xmlns:a16="http://schemas.microsoft.com/office/drawing/2014/main" id="{EABBF51F-A66D-4A53-8DA9-B945FC2FE583}"/>
                    </a:ext>
                  </a:extLst>
                </p:cNvPr>
                <p:cNvSpPr>
                  <a:spLocks noChangeAspect="1" noChangeShapeType="1"/>
                </p:cNvSpPr>
                <p:nvPr/>
              </p:nvSpPr>
              <p:spPr bwMode="auto">
                <a:xfrm flipV="1">
                  <a:off x="4320" y="10980"/>
                  <a:ext cx="540" cy="54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13323" name="Line 20">
                  <a:extLst>
                    <a:ext uri="{FF2B5EF4-FFF2-40B4-BE49-F238E27FC236}">
                      <a16:creationId xmlns:a16="http://schemas.microsoft.com/office/drawing/2014/main" id="{E63BAA8D-D54F-47D6-91FE-56BA6347152F}"/>
                    </a:ext>
                  </a:extLst>
                </p:cNvPr>
                <p:cNvSpPr>
                  <a:spLocks noChangeAspect="1" noChangeShapeType="1"/>
                </p:cNvSpPr>
                <p:nvPr/>
              </p:nvSpPr>
              <p:spPr bwMode="auto">
                <a:xfrm flipV="1">
                  <a:off x="3960" y="10620"/>
                  <a:ext cx="360" cy="9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13324" name="Line 21">
                  <a:extLst>
                    <a:ext uri="{FF2B5EF4-FFF2-40B4-BE49-F238E27FC236}">
                      <a16:creationId xmlns:a16="http://schemas.microsoft.com/office/drawing/2014/main" id="{483B71E9-A1AF-4043-AC27-43D918ED1159}"/>
                    </a:ext>
                  </a:extLst>
                </p:cNvPr>
                <p:cNvSpPr>
                  <a:spLocks noChangeAspect="1" noChangeShapeType="1"/>
                </p:cNvSpPr>
                <p:nvPr/>
              </p:nvSpPr>
              <p:spPr bwMode="auto">
                <a:xfrm flipV="1">
                  <a:off x="3600" y="10440"/>
                  <a:ext cx="0" cy="10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13325" name="Line 22">
                  <a:extLst>
                    <a:ext uri="{FF2B5EF4-FFF2-40B4-BE49-F238E27FC236}">
                      <a16:creationId xmlns:a16="http://schemas.microsoft.com/office/drawing/2014/main" id="{3D5D50A3-FC73-44B0-9CDE-1086A140549F}"/>
                    </a:ext>
                  </a:extLst>
                </p:cNvPr>
                <p:cNvSpPr>
                  <a:spLocks noChangeAspect="1" noChangeShapeType="1"/>
                </p:cNvSpPr>
                <p:nvPr/>
              </p:nvSpPr>
              <p:spPr bwMode="auto">
                <a:xfrm flipH="1" flipV="1">
                  <a:off x="2880" y="10620"/>
                  <a:ext cx="360" cy="9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13326" name="Line 23">
                  <a:extLst>
                    <a:ext uri="{FF2B5EF4-FFF2-40B4-BE49-F238E27FC236}">
                      <a16:creationId xmlns:a16="http://schemas.microsoft.com/office/drawing/2014/main" id="{0E76EAB4-3EAF-4915-A1C7-26F23AE527BE}"/>
                    </a:ext>
                  </a:extLst>
                </p:cNvPr>
                <p:cNvSpPr>
                  <a:spLocks noChangeAspect="1" noChangeShapeType="1"/>
                </p:cNvSpPr>
                <p:nvPr/>
              </p:nvSpPr>
              <p:spPr bwMode="auto">
                <a:xfrm flipH="1" flipV="1">
                  <a:off x="2520" y="10980"/>
                  <a:ext cx="360" cy="54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grpSp>
              <p:nvGrpSpPr>
                <p:cNvPr id="13327" name="Group 24">
                  <a:extLst>
                    <a:ext uri="{FF2B5EF4-FFF2-40B4-BE49-F238E27FC236}">
                      <a16:creationId xmlns:a16="http://schemas.microsoft.com/office/drawing/2014/main" id="{FC77172E-7CA6-4A18-98B2-397F49C4C0B4}"/>
                    </a:ext>
                  </a:extLst>
                </p:cNvPr>
                <p:cNvGrpSpPr>
                  <a:grpSpLocks noChangeAspect="1"/>
                </p:cNvGrpSpPr>
                <p:nvPr/>
              </p:nvGrpSpPr>
              <p:grpSpPr bwMode="auto">
                <a:xfrm>
                  <a:off x="2520" y="11160"/>
                  <a:ext cx="2160" cy="900"/>
                  <a:chOff x="4680" y="9804"/>
                  <a:chExt cx="2160" cy="900"/>
                </a:xfrm>
              </p:grpSpPr>
              <p:sp>
                <p:nvSpPr>
                  <p:cNvPr id="13328" name="Oval 25">
                    <a:extLst>
                      <a:ext uri="{FF2B5EF4-FFF2-40B4-BE49-F238E27FC236}">
                        <a16:creationId xmlns:a16="http://schemas.microsoft.com/office/drawing/2014/main" id="{509360C5-FEA9-4A51-81C9-E4733959426B}"/>
                      </a:ext>
                    </a:extLst>
                  </p:cNvPr>
                  <p:cNvSpPr>
                    <a:spLocks noChangeAspect="1" noChangeArrowheads="1"/>
                  </p:cNvSpPr>
                  <p:nvPr/>
                </p:nvSpPr>
                <p:spPr bwMode="auto">
                  <a:xfrm>
                    <a:off x="4860" y="9804"/>
                    <a:ext cx="1800" cy="720"/>
                  </a:xfrm>
                  <a:prstGeom prst="ellipse">
                    <a:avLst/>
                  </a:prstGeom>
                  <a:solidFill>
                    <a:srgbClr val="C0C0C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endParaRPr lang="en-US" altLang="en-US"/>
                  </a:p>
                </p:txBody>
              </p:sp>
              <p:sp>
                <p:nvSpPr>
                  <p:cNvPr id="13329" name="Rectangle 26">
                    <a:extLst>
                      <a:ext uri="{FF2B5EF4-FFF2-40B4-BE49-F238E27FC236}">
                        <a16:creationId xmlns:a16="http://schemas.microsoft.com/office/drawing/2014/main" id="{DDA25296-30DD-490D-8B2B-F8560C7FD755}"/>
                      </a:ext>
                    </a:extLst>
                  </p:cNvPr>
                  <p:cNvSpPr>
                    <a:spLocks noChangeAspect="1" noChangeArrowheads="1"/>
                  </p:cNvSpPr>
                  <p:nvPr/>
                </p:nvSpPr>
                <p:spPr bwMode="auto">
                  <a:xfrm>
                    <a:off x="4680" y="10164"/>
                    <a:ext cx="2160" cy="5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endParaRPr lang="en-US" altLang="en-US"/>
                  </a:p>
                </p:txBody>
              </p:sp>
            </p:grpSp>
          </p:grpSp>
        </p:grpSp>
        <p:sp>
          <p:nvSpPr>
            <p:cNvPr id="13319" name="Text Box 27">
              <a:extLst>
                <a:ext uri="{FF2B5EF4-FFF2-40B4-BE49-F238E27FC236}">
                  <a16:creationId xmlns:a16="http://schemas.microsoft.com/office/drawing/2014/main" id="{76254A79-2656-4A33-8A12-42E0EE383977}"/>
                </a:ext>
              </a:extLst>
            </p:cNvPr>
            <p:cNvSpPr txBox="1">
              <a:spLocks noChangeAspect="1" noChangeArrowheads="1"/>
            </p:cNvSpPr>
            <p:nvPr/>
          </p:nvSpPr>
          <p:spPr bwMode="auto">
            <a:xfrm>
              <a:off x="2340" y="14220"/>
              <a:ext cx="2880"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ctr"/>
              <a:r>
                <a:rPr lang="en-US" altLang="en-US" sz="1200" b="1"/>
                <a:t>Fig. 5</a:t>
              </a:r>
            </a:p>
            <a:p>
              <a:pPr algn="ctr"/>
              <a:r>
                <a:rPr lang="en-US" altLang="en-US" sz="1200"/>
                <a:t>Specular reflection superimposed on diffuse reflection vectors.</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Content Placeholder 2">
            <a:extLst>
              <a:ext uri="{FF2B5EF4-FFF2-40B4-BE49-F238E27FC236}">
                <a16:creationId xmlns:a16="http://schemas.microsoft.com/office/drawing/2014/main" id="{E274B8BA-3B3C-43B4-A049-E01B0DCECB49}"/>
              </a:ext>
            </a:extLst>
          </p:cNvPr>
          <p:cNvSpPr>
            <a:spLocks noGrp="1"/>
          </p:cNvSpPr>
          <p:nvPr>
            <p:ph idx="1"/>
          </p:nvPr>
        </p:nvSpPr>
        <p:spPr>
          <a:xfrm>
            <a:off x="304800" y="304800"/>
            <a:ext cx="8534400" cy="4038600"/>
          </a:xfrm>
        </p:spPr>
        <p:txBody>
          <a:bodyPr/>
          <a:lstStyle/>
          <a:p>
            <a:r>
              <a:rPr lang="en-US" altLang="en-US" b="1">
                <a:solidFill>
                  <a:srgbClr val="8A0000"/>
                </a:solidFill>
              </a:rPr>
              <a:t>Specular reflection</a:t>
            </a:r>
          </a:p>
          <a:p>
            <a:r>
              <a:rPr lang="en-US" altLang="en-US" sz="2400"/>
              <a:t> is the mirror-like reflection of light (or of other kinds of wave) from a surface, in which light from a single incoming direction (a ray) is reflected into a single outgoing direction. Such behavior is described by the </a:t>
            </a:r>
            <a:r>
              <a:rPr lang="en-US" altLang="en-US" sz="2400" b="1"/>
              <a:t>law of reflection</a:t>
            </a:r>
            <a:r>
              <a:rPr lang="en-US" altLang="en-US" sz="2400"/>
              <a:t>, which states that the direction of incoming light (the incident ray), and the direction of outgoing light reflected (the reflected ray) make the same angle with respect to the surface normal, thus </a:t>
            </a:r>
            <a:r>
              <a:rPr lang="en-US" altLang="en-US" sz="2400" i="1"/>
              <a:t>the angle of incidence equals the angle of reflection</a:t>
            </a:r>
            <a:r>
              <a:rPr lang="en-US" altLang="en-US" sz="2400"/>
              <a:t> and that the incident, normal, and reflected directions are coplanar.</a:t>
            </a:r>
          </a:p>
        </p:txBody>
      </p:sp>
      <p:pic>
        <p:nvPicPr>
          <p:cNvPr id="14339" name="Picture 2" descr="https://upload.wikimedia.org/wikipedia/commons/thumb/1/10/Reflection_angles.svg/170px-Reflection_angles.svg.png">
            <a:extLst>
              <a:ext uri="{FF2B5EF4-FFF2-40B4-BE49-F238E27FC236}">
                <a16:creationId xmlns:a16="http://schemas.microsoft.com/office/drawing/2014/main" id="{59635AD4-2FE0-42B7-93E4-E357082EF0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4343400"/>
            <a:ext cx="27432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Content Placeholder 4" descr="picture101.png">
            <a:extLst>
              <a:ext uri="{FF2B5EF4-FFF2-40B4-BE49-F238E27FC236}">
                <a16:creationId xmlns:a16="http://schemas.microsoft.com/office/drawing/2014/main" id="{1E875EB8-156C-459E-97FA-BFD6100EF97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04800" y="457200"/>
            <a:ext cx="7902575" cy="3252788"/>
          </a:xfrm>
        </p:spPr>
      </p:pic>
      <p:sp>
        <p:nvSpPr>
          <p:cNvPr id="15363" name="Slide Number Placeholder 3">
            <a:extLst>
              <a:ext uri="{FF2B5EF4-FFF2-40B4-BE49-F238E27FC236}">
                <a16:creationId xmlns:a16="http://schemas.microsoft.com/office/drawing/2014/main" id="{8BE0ACCB-2358-4AF3-9D9D-841B375E948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9BC23CC8-54CB-4AD8-A382-2D7DEDAF597F}" type="slidenum">
              <a:rPr lang="ar-SA" altLang="en-US" sz="1400"/>
              <a:pPr eaLnBrk="1" hangingPunct="1"/>
              <a:t>14</a:t>
            </a:fld>
            <a:endParaRPr lang="en-US" altLang="en-US" sz="1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5">
            <a:extLst>
              <a:ext uri="{FF2B5EF4-FFF2-40B4-BE49-F238E27FC236}">
                <a16:creationId xmlns:a16="http://schemas.microsoft.com/office/drawing/2014/main" id="{44617786-2A43-4655-B6F4-053ADBD92E1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F611444D-8663-4D22-BBC6-08206E5614AE}" type="slidenum">
              <a:rPr lang="ar-SA" altLang="en-US" sz="1400"/>
              <a:pPr eaLnBrk="1" hangingPunct="1"/>
              <a:t>15</a:t>
            </a:fld>
            <a:endParaRPr lang="en-US" altLang="en-US" sz="1400"/>
          </a:p>
        </p:txBody>
      </p:sp>
      <p:sp>
        <p:nvSpPr>
          <p:cNvPr id="16387" name="Rectangle 3">
            <a:extLst>
              <a:ext uri="{FF2B5EF4-FFF2-40B4-BE49-F238E27FC236}">
                <a16:creationId xmlns:a16="http://schemas.microsoft.com/office/drawing/2014/main" id="{C7A72885-4CAA-45E7-B6D6-9A3E35C1ED04}"/>
              </a:ext>
            </a:extLst>
          </p:cNvPr>
          <p:cNvSpPr>
            <a:spLocks noGrp="1" noChangeArrowheads="1"/>
          </p:cNvSpPr>
          <p:nvPr>
            <p:ph type="body" idx="1"/>
          </p:nvPr>
        </p:nvSpPr>
        <p:spPr>
          <a:xfrm>
            <a:off x="685800" y="1219200"/>
            <a:ext cx="7772400" cy="5105400"/>
          </a:xfrm>
        </p:spPr>
        <p:txBody>
          <a:bodyPr/>
          <a:lstStyle/>
          <a:p>
            <a:pPr eaLnBrk="1" hangingPunct="1">
              <a:lnSpc>
                <a:spcPct val="90000"/>
              </a:lnSpc>
              <a:buFontTx/>
              <a:buNone/>
            </a:pPr>
            <a:r>
              <a:rPr lang="en-US" altLang="en-US"/>
              <a:t>Lighting calculations are based on:</a:t>
            </a:r>
          </a:p>
          <a:p>
            <a:pPr eaLnBrk="1" hangingPunct="1">
              <a:lnSpc>
                <a:spcPct val="90000"/>
              </a:lnSpc>
            </a:pPr>
            <a:r>
              <a:rPr lang="en-US" altLang="en-US"/>
              <a:t>Optical properties of surfaces, such as glossy, matte, opaque, and transparent. This controls the amount of reflection and absorption of incident light.</a:t>
            </a:r>
          </a:p>
          <a:p>
            <a:pPr eaLnBrk="1" hangingPunct="1">
              <a:lnSpc>
                <a:spcPct val="90000"/>
              </a:lnSpc>
            </a:pPr>
            <a:r>
              <a:rPr lang="en-US" altLang="en-US"/>
              <a:t>The background lighting conditions.</a:t>
            </a:r>
          </a:p>
          <a:p>
            <a:pPr eaLnBrk="1" hangingPunct="1">
              <a:lnSpc>
                <a:spcPct val="90000"/>
              </a:lnSpc>
            </a:pPr>
            <a:r>
              <a:rPr lang="en-US" altLang="en-US"/>
              <a:t>The light-source specifications. All light sources are considered to be point sources, specified with a coordinate position and intensity value (color).</a:t>
            </a:r>
          </a:p>
          <a:p>
            <a:pPr eaLnBrk="1" hangingPunct="1">
              <a:lnSpc>
                <a:spcPct val="90000"/>
              </a:lnSpc>
            </a:pPr>
            <a:endParaRPr lang="en-US"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5FE64E03-758A-4B70-8AB5-1F3AEBEBA162}"/>
              </a:ext>
            </a:extLst>
          </p:cNvPr>
          <p:cNvSpPr>
            <a:spLocks noGrp="1"/>
          </p:cNvSpPr>
          <p:nvPr>
            <p:ph type="title"/>
          </p:nvPr>
        </p:nvSpPr>
        <p:spPr>
          <a:xfrm>
            <a:off x="685800" y="0"/>
            <a:ext cx="7772400" cy="685800"/>
          </a:xfrm>
        </p:spPr>
        <p:txBody>
          <a:bodyPr/>
          <a:lstStyle/>
          <a:p>
            <a:r>
              <a:rPr lang="en-US" altLang="en-US">
                <a:solidFill>
                  <a:srgbClr val="C00000"/>
                </a:solidFill>
              </a:rPr>
              <a:t>Ambient Light</a:t>
            </a:r>
            <a:endParaRPr lang="en-US" altLang="en-US"/>
          </a:p>
        </p:txBody>
      </p:sp>
      <p:sp>
        <p:nvSpPr>
          <p:cNvPr id="17411" name="Content Placeholder 2">
            <a:extLst>
              <a:ext uri="{FF2B5EF4-FFF2-40B4-BE49-F238E27FC236}">
                <a16:creationId xmlns:a16="http://schemas.microsoft.com/office/drawing/2014/main" id="{DFF96FDF-726E-4F5D-A512-B31782C3E4A2}"/>
              </a:ext>
            </a:extLst>
          </p:cNvPr>
          <p:cNvSpPr>
            <a:spLocks noGrp="1"/>
          </p:cNvSpPr>
          <p:nvPr>
            <p:ph idx="1"/>
          </p:nvPr>
        </p:nvSpPr>
        <p:spPr>
          <a:xfrm>
            <a:off x="228600" y="762000"/>
            <a:ext cx="8686800" cy="5867400"/>
          </a:xfrm>
        </p:spPr>
        <p:txBody>
          <a:bodyPr/>
          <a:lstStyle/>
          <a:p>
            <a:r>
              <a:rPr lang="en-US" altLang="en-US" sz="2800"/>
              <a:t>The lights are coming from different sources.</a:t>
            </a:r>
          </a:p>
          <a:p>
            <a:endParaRPr lang="en-US" altLang="en-US" sz="2800"/>
          </a:p>
          <a:p>
            <a:r>
              <a:rPr lang="en-US" altLang="en-US" sz="2800"/>
              <a:t>Ambient light is the light that exists in a scene. Also referred to as “natural light” or “existing light,” ambient light can be the found light inside a home, a restaurant or concert hall, or a bright, sunny day, a deep foggy day, a city at night… in other words, any kind of pre-existing light. This is found light, not additional light that you, the photographer, might choose to add, such as flash</a:t>
            </a:r>
          </a:p>
        </p:txBody>
      </p:sp>
      <p:sp>
        <p:nvSpPr>
          <p:cNvPr id="17412" name="Slide Number Placeholder 3">
            <a:extLst>
              <a:ext uri="{FF2B5EF4-FFF2-40B4-BE49-F238E27FC236}">
                <a16:creationId xmlns:a16="http://schemas.microsoft.com/office/drawing/2014/main" id="{80B628EF-B3E2-40E8-871D-342ACB6D9F4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631B44AF-0C34-4D59-8660-2E87D4D98DFD}" type="slidenum">
              <a:rPr lang="ar-SA" altLang="en-US" sz="1400"/>
              <a:pPr eaLnBrk="1" hangingPunct="1"/>
              <a:t>16</a:t>
            </a:fld>
            <a:endParaRPr lang="en-US" altLang="en-US" sz="1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5">
            <a:extLst>
              <a:ext uri="{FF2B5EF4-FFF2-40B4-BE49-F238E27FC236}">
                <a16:creationId xmlns:a16="http://schemas.microsoft.com/office/drawing/2014/main" id="{246C6109-3E37-43F4-B6AD-C7AFF9586F0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224548AD-F2EC-4024-B460-044DD25F6AE1}" type="slidenum">
              <a:rPr lang="ar-SA" altLang="en-US" sz="1400"/>
              <a:pPr eaLnBrk="1" hangingPunct="1"/>
              <a:t>17</a:t>
            </a:fld>
            <a:endParaRPr lang="en-US" altLang="en-US" sz="1400"/>
          </a:p>
        </p:txBody>
      </p:sp>
      <p:sp>
        <p:nvSpPr>
          <p:cNvPr id="18435" name="Rectangle 2">
            <a:extLst>
              <a:ext uri="{FF2B5EF4-FFF2-40B4-BE49-F238E27FC236}">
                <a16:creationId xmlns:a16="http://schemas.microsoft.com/office/drawing/2014/main" id="{8402A25A-516F-4C41-80B4-368632DCC198}"/>
              </a:ext>
            </a:extLst>
          </p:cNvPr>
          <p:cNvSpPr>
            <a:spLocks noGrp="1" noChangeArrowheads="1"/>
          </p:cNvSpPr>
          <p:nvPr>
            <p:ph type="title"/>
          </p:nvPr>
        </p:nvSpPr>
        <p:spPr>
          <a:xfrm>
            <a:off x="685800" y="76200"/>
            <a:ext cx="7772400" cy="1143000"/>
          </a:xfrm>
        </p:spPr>
        <p:txBody>
          <a:bodyPr/>
          <a:lstStyle/>
          <a:p>
            <a:pPr eaLnBrk="1" hangingPunct="1"/>
            <a:r>
              <a:rPr lang="en-US" altLang="en-US">
                <a:solidFill>
                  <a:srgbClr val="C00000"/>
                </a:solidFill>
              </a:rPr>
              <a:t>Ambient Light</a:t>
            </a:r>
          </a:p>
        </p:txBody>
      </p:sp>
      <p:sp>
        <p:nvSpPr>
          <p:cNvPr id="18436" name="Rectangle 3">
            <a:extLst>
              <a:ext uri="{FF2B5EF4-FFF2-40B4-BE49-F238E27FC236}">
                <a16:creationId xmlns:a16="http://schemas.microsoft.com/office/drawing/2014/main" id="{028567C8-05D7-4330-BD29-B04D556A0803}"/>
              </a:ext>
            </a:extLst>
          </p:cNvPr>
          <p:cNvSpPr>
            <a:spLocks noGrp="1" noChangeArrowheads="1"/>
          </p:cNvSpPr>
          <p:nvPr>
            <p:ph type="body" idx="1"/>
          </p:nvPr>
        </p:nvSpPr>
        <p:spPr>
          <a:xfrm>
            <a:off x="381000" y="1219200"/>
            <a:ext cx="8458200" cy="5181600"/>
          </a:xfrm>
        </p:spPr>
        <p:txBody>
          <a:bodyPr/>
          <a:lstStyle/>
          <a:p>
            <a:pPr eaLnBrk="1" hangingPunct="1">
              <a:lnSpc>
                <a:spcPct val="90000"/>
              </a:lnSpc>
            </a:pPr>
            <a:r>
              <a:rPr lang="en-US" altLang="en-US" sz="2800"/>
              <a:t>Even though an object in a scene </a:t>
            </a:r>
          </a:p>
          <a:p>
            <a:pPr eaLnBrk="1" hangingPunct="1">
              <a:lnSpc>
                <a:spcPct val="90000"/>
              </a:lnSpc>
              <a:buFontTx/>
              <a:buNone/>
            </a:pPr>
            <a:r>
              <a:rPr lang="en-US" altLang="en-US" sz="2800"/>
              <a:t>	is not directly lit it will still be </a:t>
            </a:r>
          </a:p>
          <a:p>
            <a:pPr eaLnBrk="1" hangingPunct="1">
              <a:lnSpc>
                <a:spcPct val="90000"/>
              </a:lnSpc>
              <a:buFontTx/>
              <a:buNone/>
            </a:pPr>
            <a:r>
              <a:rPr lang="en-US" altLang="en-US" sz="2800"/>
              <a:t>	visible. This is because light is </a:t>
            </a:r>
          </a:p>
          <a:p>
            <a:pPr eaLnBrk="1" hangingPunct="1">
              <a:lnSpc>
                <a:spcPct val="90000"/>
              </a:lnSpc>
              <a:buFontTx/>
              <a:buNone/>
            </a:pPr>
            <a:r>
              <a:rPr lang="en-US" altLang="en-US" sz="2800"/>
              <a:t>	reflected from nearby objects. </a:t>
            </a:r>
          </a:p>
          <a:p>
            <a:pPr eaLnBrk="1" hangingPunct="1">
              <a:lnSpc>
                <a:spcPct val="90000"/>
              </a:lnSpc>
            </a:pPr>
            <a:r>
              <a:rPr lang="en-US" altLang="en-US" sz="2800"/>
              <a:t>Ambient light has no spatial or </a:t>
            </a:r>
          </a:p>
          <a:p>
            <a:pPr eaLnBrk="1" hangingPunct="1">
              <a:lnSpc>
                <a:spcPct val="90000"/>
              </a:lnSpc>
              <a:buFontTx/>
              <a:buNone/>
            </a:pPr>
            <a:r>
              <a:rPr lang="en-US" altLang="en-US" sz="2800"/>
              <a:t>	directional characteristics. </a:t>
            </a:r>
          </a:p>
          <a:p>
            <a:pPr eaLnBrk="1" hangingPunct="1">
              <a:lnSpc>
                <a:spcPct val="90000"/>
              </a:lnSpc>
            </a:pPr>
            <a:r>
              <a:rPr lang="en-US" altLang="en-US" sz="2800"/>
              <a:t>The amount of ambient light incident on each object is a constant for all surfaces and over all directions.</a:t>
            </a:r>
          </a:p>
          <a:p>
            <a:pPr eaLnBrk="1" hangingPunct="1">
              <a:lnSpc>
                <a:spcPct val="90000"/>
              </a:lnSpc>
            </a:pPr>
            <a:r>
              <a:rPr lang="en-US" altLang="en-US" sz="2800"/>
              <a:t>The amount of ambient light that is reflected by an object is independent of the objects position or orientation and depends only on the optical properties of the surface.</a:t>
            </a:r>
          </a:p>
        </p:txBody>
      </p:sp>
      <p:grpSp>
        <p:nvGrpSpPr>
          <p:cNvPr id="18437" name="Group 4">
            <a:extLst>
              <a:ext uri="{FF2B5EF4-FFF2-40B4-BE49-F238E27FC236}">
                <a16:creationId xmlns:a16="http://schemas.microsoft.com/office/drawing/2014/main" id="{11EE28E0-99A1-4565-A529-CE8448FB5541}"/>
              </a:ext>
            </a:extLst>
          </p:cNvPr>
          <p:cNvGrpSpPr>
            <a:grpSpLocks noChangeAspect="1"/>
          </p:cNvGrpSpPr>
          <p:nvPr/>
        </p:nvGrpSpPr>
        <p:grpSpPr bwMode="auto">
          <a:xfrm>
            <a:off x="6019800" y="1371600"/>
            <a:ext cx="2339975" cy="2339975"/>
            <a:chOff x="7560" y="12060"/>
            <a:chExt cx="2520" cy="2520"/>
          </a:xfrm>
        </p:grpSpPr>
        <p:pic>
          <p:nvPicPr>
            <p:cNvPr id="18438" name="Picture 5" descr="Lectures\Ambient.gif">
              <a:extLst>
                <a:ext uri="{FF2B5EF4-FFF2-40B4-BE49-F238E27FC236}">
                  <a16:creationId xmlns:a16="http://schemas.microsoft.com/office/drawing/2014/main" id="{FB061A14-60B1-4D5C-B4CE-62CF5EE548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0" y="12060"/>
              <a:ext cx="2400" cy="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9" name="Text Box 6">
              <a:extLst>
                <a:ext uri="{FF2B5EF4-FFF2-40B4-BE49-F238E27FC236}">
                  <a16:creationId xmlns:a16="http://schemas.microsoft.com/office/drawing/2014/main" id="{8B8A949A-E08B-4B3F-9636-736D1B427909}"/>
                </a:ext>
              </a:extLst>
            </p:cNvPr>
            <p:cNvSpPr txBox="1">
              <a:spLocks noChangeAspect="1" noChangeArrowheads="1"/>
            </p:cNvSpPr>
            <p:nvPr/>
          </p:nvSpPr>
          <p:spPr bwMode="auto">
            <a:xfrm>
              <a:off x="7560" y="13860"/>
              <a:ext cx="2520"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ctr"/>
              <a:r>
                <a:rPr lang="en-US" altLang="en-US" sz="1200" b="1"/>
                <a:t>Fig. 6</a:t>
              </a:r>
            </a:p>
            <a:p>
              <a:pPr algn="ctr"/>
              <a:r>
                <a:rPr lang="en-US" altLang="en-US" sz="1200"/>
                <a:t>Ambient light shading.</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Content Placeholder 2">
            <a:extLst>
              <a:ext uri="{FF2B5EF4-FFF2-40B4-BE49-F238E27FC236}">
                <a16:creationId xmlns:a16="http://schemas.microsoft.com/office/drawing/2014/main" id="{92D75E21-1671-4B2F-8463-0AB1E048E5AD}"/>
              </a:ext>
            </a:extLst>
          </p:cNvPr>
          <p:cNvSpPr>
            <a:spLocks noGrp="1"/>
          </p:cNvSpPr>
          <p:nvPr>
            <p:ph idx="1"/>
          </p:nvPr>
        </p:nvSpPr>
        <p:spPr>
          <a:xfrm>
            <a:off x="304800" y="228600"/>
            <a:ext cx="8534400" cy="6400800"/>
          </a:xfrm>
        </p:spPr>
        <p:txBody>
          <a:bodyPr/>
          <a:lstStyle/>
          <a:p>
            <a:r>
              <a:rPr lang="en-US" altLang="en-US" sz="2800"/>
              <a:t>In photography and cinematography, </a:t>
            </a:r>
            <a:r>
              <a:rPr lang="en-US" altLang="en-US" sz="2800" b="1"/>
              <a:t>available light</a:t>
            </a:r>
            <a:r>
              <a:rPr lang="en-US" altLang="en-US" sz="2800"/>
              <a:t> or </a:t>
            </a:r>
            <a:r>
              <a:rPr lang="en-US" altLang="en-US" sz="2800" b="1"/>
              <a:t>ambient light</a:t>
            </a:r>
            <a:r>
              <a:rPr lang="en-US" altLang="en-US" sz="2800"/>
              <a:t> refers to any source of light that is not explicitly supplied by the photographer for the purpose of taking photos. </a:t>
            </a:r>
          </a:p>
          <a:p>
            <a:r>
              <a:rPr lang="en-US" altLang="en-US" sz="2800"/>
              <a:t>The term usually refers to sources of light that are already </a:t>
            </a:r>
            <a:r>
              <a:rPr lang="en-US" altLang="en-US" sz="2800" i="1"/>
              <a:t>available </a:t>
            </a:r>
            <a:r>
              <a:rPr lang="en-US" altLang="en-US" sz="2800"/>
              <a:t>naturally (e.g. the sun, moon, lightning) or artificial light already being used (e.g. to light a room).It generally excludes flashes, although arguably flash lighting provided by other photographers shooting simultaneously in the same space could be considered available light. </a:t>
            </a:r>
          </a:p>
          <a:p>
            <a:r>
              <a:rPr lang="en-US" altLang="en-US" sz="2800"/>
              <a:t>Light sources that affect the scene and are included in the actual frame are called </a:t>
            </a:r>
            <a:r>
              <a:rPr lang="en-US" altLang="en-US" sz="2800" b="1"/>
              <a:t>practical light sources</a:t>
            </a:r>
            <a:r>
              <a:rPr lang="en-US" altLang="en-US" sz="2800"/>
              <a:t>, or simply </a:t>
            </a:r>
            <a:r>
              <a:rPr lang="en-US" altLang="en-US" sz="2800" b="1"/>
              <a:t>practicals</a:t>
            </a:r>
            <a:endParaRPr lang="en-US" altLang="en-US" sz="2800"/>
          </a:p>
        </p:txBody>
      </p:sp>
      <p:sp>
        <p:nvSpPr>
          <p:cNvPr id="19459" name="Slide Number Placeholder 3">
            <a:extLst>
              <a:ext uri="{FF2B5EF4-FFF2-40B4-BE49-F238E27FC236}">
                <a16:creationId xmlns:a16="http://schemas.microsoft.com/office/drawing/2014/main" id="{ED23771B-5756-42FE-ACCC-3BFF94813B9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87D5925A-78D8-42CE-98A2-5C591FD765E5}" type="slidenum">
              <a:rPr lang="ar-SA" altLang="en-US" sz="1400"/>
              <a:pPr eaLnBrk="1" hangingPunct="1"/>
              <a:t>18</a:t>
            </a:fld>
            <a:endParaRPr lang="en-US" altLang="en-US" sz="1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a:extLst>
              <a:ext uri="{FF2B5EF4-FFF2-40B4-BE49-F238E27FC236}">
                <a16:creationId xmlns:a16="http://schemas.microsoft.com/office/drawing/2014/main" id="{B6C68502-A932-49A9-822A-54C99837984E}"/>
              </a:ext>
            </a:extLst>
          </p:cNvPr>
          <p:cNvSpPr>
            <a:spLocks noGrp="1"/>
          </p:cNvSpPr>
          <p:nvPr>
            <p:ph idx="1"/>
          </p:nvPr>
        </p:nvSpPr>
        <p:spPr>
          <a:xfrm>
            <a:off x="228600" y="304800"/>
            <a:ext cx="8610600" cy="6400800"/>
          </a:xfrm>
        </p:spPr>
        <p:txBody>
          <a:bodyPr/>
          <a:lstStyle/>
          <a:p>
            <a:r>
              <a:rPr lang="en-US" altLang="en-US" sz="2800"/>
              <a:t>Use of available light is an important factor in candid photography in order not to disturb the subjects.</a:t>
            </a:r>
          </a:p>
          <a:p>
            <a:r>
              <a:rPr lang="en-US" altLang="en-US" sz="2800"/>
              <a:t>The use of available light may pose a challenge for a photographer. </a:t>
            </a:r>
          </a:p>
          <a:p>
            <a:r>
              <a:rPr lang="en-US" altLang="en-US" sz="2800"/>
              <a:t>The brightness and direction of the light is often not adjustable, except perhaps for indoor lighting. This will limit the selection of shutter speeds, and may require the use of shades or reflectors to manipulate the light. </a:t>
            </a:r>
          </a:p>
          <a:p>
            <a:r>
              <a:rPr lang="en-US" altLang="en-US" sz="2800"/>
              <a:t>It can also influence the time, location, and even orientation of the photo shoot to obtain the desired lighting conditions. Available light can often also produce a color cast with color photography.</a:t>
            </a:r>
          </a:p>
        </p:txBody>
      </p:sp>
      <p:sp>
        <p:nvSpPr>
          <p:cNvPr id="20483" name="Slide Number Placeholder 3">
            <a:extLst>
              <a:ext uri="{FF2B5EF4-FFF2-40B4-BE49-F238E27FC236}">
                <a16:creationId xmlns:a16="http://schemas.microsoft.com/office/drawing/2014/main" id="{E1DC52A5-AE6C-4574-AC93-A5752362DF4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78CDB036-EA10-4372-BF15-C7AB01FF5D91}" type="slidenum">
              <a:rPr lang="ar-SA" altLang="en-US" sz="1400"/>
              <a:pPr eaLnBrk="1" hangingPunct="1"/>
              <a:t>19</a:t>
            </a:fld>
            <a:endParaRPr lang="en-US" altLang="en-US" sz="1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Slide Number Placeholder 5">
            <a:extLst>
              <a:ext uri="{FF2B5EF4-FFF2-40B4-BE49-F238E27FC236}">
                <a16:creationId xmlns:a16="http://schemas.microsoft.com/office/drawing/2014/main" id="{B71D0EE9-E8F6-42BB-B990-087E494CBBC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FA73FA9B-B42F-49EC-92F5-60BED604B25F}" type="slidenum">
              <a:rPr lang="ar-SA" altLang="en-US" sz="1400"/>
              <a:pPr eaLnBrk="1" hangingPunct="1"/>
              <a:t>2</a:t>
            </a:fld>
            <a:endParaRPr lang="en-US" altLang="en-US" sz="1400"/>
          </a:p>
        </p:txBody>
      </p:sp>
      <p:sp>
        <p:nvSpPr>
          <p:cNvPr id="3075" name="Rectangle 2">
            <a:extLst>
              <a:ext uri="{FF2B5EF4-FFF2-40B4-BE49-F238E27FC236}">
                <a16:creationId xmlns:a16="http://schemas.microsoft.com/office/drawing/2014/main" id="{F6DF2714-E1DB-4E4E-8EE1-97358D90ED1B}"/>
              </a:ext>
            </a:extLst>
          </p:cNvPr>
          <p:cNvSpPr>
            <a:spLocks noGrp="1" noChangeArrowheads="1"/>
          </p:cNvSpPr>
          <p:nvPr>
            <p:ph type="title"/>
          </p:nvPr>
        </p:nvSpPr>
        <p:spPr>
          <a:xfrm>
            <a:off x="304800" y="152400"/>
            <a:ext cx="8534400" cy="1143000"/>
          </a:xfrm>
        </p:spPr>
        <p:txBody>
          <a:bodyPr/>
          <a:lstStyle/>
          <a:p>
            <a:pPr eaLnBrk="1" hangingPunct="1"/>
            <a:r>
              <a:rPr lang="en-US" altLang="en-US" sz="3200">
                <a:solidFill>
                  <a:srgbClr val="C00000"/>
                </a:solidFill>
              </a:rPr>
              <a:t>Illumination Models &amp; Surface-Rendering Methods</a:t>
            </a:r>
          </a:p>
        </p:txBody>
      </p:sp>
      <p:sp>
        <p:nvSpPr>
          <p:cNvPr id="3076" name="Rectangle 3">
            <a:extLst>
              <a:ext uri="{FF2B5EF4-FFF2-40B4-BE49-F238E27FC236}">
                <a16:creationId xmlns:a16="http://schemas.microsoft.com/office/drawing/2014/main" id="{2EED4F3F-F5BC-4ACD-AB51-4E9A0888D90B}"/>
              </a:ext>
            </a:extLst>
          </p:cNvPr>
          <p:cNvSpPr>
            <a:spLocks noGrp="1" noChangeArrowheads="1"/>
          </p:cNvSpPr>
          <p:nvPr>
            <p:ph type="body" idx="1"/>
          </p:nvPr>
        </p:nvSpPr>
        <p:spPr>
          <a:xfrm>
            <a:off x="304800" y="1447800"/>
            <a:ext cx="8610600" cy="5105400"/>
          </a:xfrm>
        </p:spPr>
        <p:txBody>
          <a:bodyPr/>
          <a:lstStyle/>
          <a:p>
            <a:pPr eaLnBrk="1" hangingPunct="1"/>
            <a:r>
              <a:rPr lang="en-US" altLang="en-US" b="1" i="1"/>
              <a:t>Illumination model</a:t>
            </a:r>
            <a:r>
              <a:rPr lang="en-US" altLang="en-US"/>
              <a:t> or a </a:t>
            </a:r>
            <a:r>
              <a:rPr lang="en-US" altLang="en-US" b="1" i="1"/>
              <a:t>lighting model</a:t>
            </a:r>
            <a:r>
              <a:rPr lang="en-US" altLang="en-US"/>
              <a:t>  is the model for calculating light intensity at a single surface point.</a:t>
            </a:r>
          </a:p>
          <a:p>
            <a:pPr eaLnBrk="1" hangingPunct="1"/>
            <a:r>
              <a:rPr lang="en-US" altLang="en-US" b="1" i="1"/>
              <a:t>Rendering</a:t>
            </a:r>
            <a:r>
              <a:rPr lang="en-US" altLang="en-US"/>
              <a:t> is the process of generating an image from a 2D or 3D model by means of </a:t>
            </a:r>
            <a:r>
              <a:rPr lang="en-US" altLang="en-US" b="1"/>
              <a:t>computer</a:t>
            </a:r>
            <a:r>
              <a:rPr lang="en-US" altLang="en-US"/>
              <a:t> programs</a:t>
            </a:r>
          </a:p>
          <a:p>
            <a:pPr eaLnBrk="1" hangingPunct="1"/>
            <a:r>
              <a:rPr lang="en-US" altLang="en-US" b="1" i="1"/>
              <a:t>Surface rendering</a:t>
            </a:r>
            <a:r>
              <a:rPr lang="en-US" altLang="en-US" i="1"/>
              <a:t> </a:t>
            </a:r>
            <a:r>
              <a:rPr lang="en-US" altLang="en-US"/>
              <a:t>is a procedure for applying a lighting model to obtain pixel intensities for all the projected surface positions in a scene.</a:t>
            </a:r>
          </a:p>
          <a:p>
            <a:pPr eaLnBrk="1" hangingPunct="1"/>
            <a:endParaRPr lang="en-US"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5">
            <a:extLst>
              <a:ext uri="{FF2B5EF4-FFF2-40B4-BE49-F238E27FC236}">
                <a16:creationId xmlns:a16="http://schemas.microsoft.com/office/drawing/2014/main" id="{CD5F469A-D062-4EDE-A445-3518A86BF83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6E1171EC-406D-424F-8B9D-8C6197924F7F}" type="slidenum">
              <a:rPr lang="ar-SA" altLang="en-US" sz="1400"/>
              <a:pPr eaLnBrk="1" hangingPunct="1"/>
              <a:t>20</a:t>
            </a:fld>
            <a:endParaRPr lang="en-US" altLang="en-US" sz="1400"/>
          </a:p>
        </p:txBody>
      </p:sp>
      <p:sp>
        <p:nvSpPr>
          <p:cNvPr id="21507" name="Rectangle 2">
            <a:extLst>
              <a:ext uri="{FF2B5EF4-FFF2-40B4-BE49-F238E27FC236}">
                <a16:creationId xmlns:a16="http://schemas.microsoft.com/office/drawing/2014/main" id="{0100EEE6-7239-4A3A-A897-D9D4D18ED27E}"/>
              </a:ext>
            </a:extLst>
          </p:cNvPr>
          <p:cNvSpPr>
            <a:spLocks noGrp="1" noChangeArrowheads="1"/>
          </p:cNvSpPr>
          <p:nvPr>
            <p:ph type="title"/>
          </p:nvPr>
        </p:nvSpPr>
        <p:spPr>
          <a:xfrm>
            <a:off x="685800" y="76200"/>
            <a:ext cx="7772400" cy="1143000"/>
          </a:xfrm>
        </p:spPr>
        <p:txBody>
          <a:bodyPr/>
          <a:lstStyle/>
          <a:p>
            <a:pPr eaLnBrk="1" hangingPunct="1"/>
            <a:r>
              <a:rPr lang="en-US" altLang="en-US">
                <a:solidFill>
                  <a:srgbClr val="C00000"/>
                </a:solidFill>
              </a:rPr>
              <a:t>Ambient Light</a:t>
            </a:r>
          </a:p>
        </p:txBody>
      </p:sp>
      <p:sp>
        <p:nvSpPr>
          <p:cNvPr id="21508" name="Rectangle 3">
            <a:extLst>
              <a:ext uri="{FF2B5EF4-FFF2-40B4-BE49-F238E27FC236}">
                <a16:creationId xmlns:a16="http://schemas.microsoft.com/office/drawing/2014/main" id="{EF8E5B7C-0EBF-45FC-A609-CF21667EBE2A}"/>
              </a:ext>
            </a:extLst>
          </p:cNvPr>
          <p:cNvSpPr>
            <a:spLocks noGrp="1" noChangeArrowheads="1"/>
          </p:cNvSpPr>
          <p:nvPr>
            <p:ph type="body" idx="1"/>
          </p:nvPr>
        </p:nvSpPr>
        <p:spPr>
          <a:xfrm>
            <a:off x="685800" y="1219200"/>
            <a:ext cx="7772400" cy="5105400"/>
          </a:xfrm>
        </p:spPr>
        <p:txBody>
          <a:bodyPr/>
          <a:lstStyle/>
          <a:p>
            <a:pPr eaLnBrk="1" hangingPunct="1">
              <a:lnSpc>
                <a:spcPct val="90000"/>
              </a:lnSpc>
            </a:pPr>
            <a:r>
              <a:rPr lang="en-US" altLang="en-US" sz="2800"/>
              <a:t>The level of ambient light in a scene is a parameter </a:t>
            </a:r>
            <a:r>
              <a:rPr lang="en-US" altLang="en-US" sz="2800" i="1"/>
              <a:t>I</a:t>
            </a:r>
            <a:r>
              <a:rPr lang="en-US" altLang="en-US" sz="2800" i="1" baseline="-30000"/>
              <a:t>a</a:t>
            </a:r>
            <a:r>
              <a:rPr lang="en-US" altLang="en-US" sz="2800" baseline="30000"/>
              <a:t> </a:t>
            </a:r>
            <a:r>
              <a:rPr lang="en-US" altLang="en-US" sz="2800"/>
              <a:t>, and each surface illuminated with this constant value.</a:t>
            </a:r>
            <a:r>
              <a:rPr lang="en-US" altLang="en-US" sz="2800">
                <a:solidFill>
                  <a:srgbClr val="FFFFFF"/>
                </a:solidFill>
              </a:rPr>
              <a:t> </a:t>
            </a:r>
          </a:p>
          <a:p>
            <a:pPr eaLnBrk="1" hangingPunct="1">
              <a:lnSpc>
                <a:spcPct val="90000"/>
              </a:lnSpc>
            </a:pPr>
            <a:r>
              <a:rPr lang="en-US" altLang="en-US" sz="2800">
                <a:cs typeface="Times New Roman (Hebrew)" pitchFamily="18" charset="0"/>
              </a:rPr>
              <a:t>Illumination equation for ambient light is</a:t>
            </a:r>
          </a:p>
          <a:p>
            <a:pPr eaLnBrk="1" hangingPunct="1">
              <a:lnSpc>
                <a:spcPct val="90000"/>
              </a:lnSpc>
            </a:pPr>
            <a:endParaRPr lang="en-US" altLang="en-US" sz="2800">
              <a:cs typeface="Times New Roman (Hebrew)" pitchFamily="18" charset="0"/>
            </a:endParaRPr>
          </a:p>
          <a:p>
            <a:pPr algn="ctr" eaLnBrk="1" hangingPunct="1">
              <a:lnSpc>
                <a:spcPct val="90000"/>
              </a:lnSpc>
              <a:buFontTx/>
              <a:buNone/>
            </a:pPr>
            <a:r>
              <a:rPr lang="en-US" altLang="en-US" sz="2800"/>
              <a:t> </a:t>
            </a:r>
            <a:r>
              <a:rPr lang="en-US" altLang="en-US" sz="2800" i="1">
                <a:cs typeface="Times New Roman (Hebrew)" pitchFamily="18" charset="0"/>
              </a:rPr>
              <a:t>I </a:t>
            </a:r>
            <a:r>
              <a:rPr lang="en-US" altLang="en-US" sz="2800">
                <a:cs typeface="Times New Roman (Hebrew)" pitchFamily="18" charset="0"/>
              </a:rPr>
              <a:t>= </a:t>
            </a:r>
            <a:r>
              <a:rPr lang="en-US" altLang="en-US" sz="2800" i="1">
                <a:cs typeface="Times New Roman (Hebrew)" pitchFamily="18" charset="0"/>
              </a:rPr>
              <a:t>k</a:t>
            </a:r>
            <a:r>
              <a:rPr lang="en-US" altLang="en-US" sz="2800" i="1" baseline="-30000">
                <a:cs typeface="Times New Roman (Hebrew)" pitchFamily="18" charset="0"/>
              </a:rPr>
              <a:t>a</a:t>
            </a:r>
            <a:r>
              <a:rPr lang="en-US" altLang="en-US" sz="2800" i="1">
                <a:cs typeface="Times New Roman (Hebrew)" pitchFamily="18" charset="0"/>
              </a:rPr>
              <a:t>I</a:t>
            </a:r>
            <a:r>
              <a:rPr lang="en-US" altLang="en-US" sz="2800" i="1" baseline="-30000">
                <a:cs typeface="Times New Roman (Hebrew)" pitchFamily="18" charset="0"/>
              </a:rPr>
              <a:t>a</a:t>
            </a:r>
            <a:endParaRPr lang="en-US" altLang="en-US" sz="2800"/>
          </a:p>
          <a:p>
            <a:pPr eaLnBrk="1" hangingPunct="1">
              <a:lnSpc>
                <a:spcPct val="90000"/>
              </a:lnSpc>
              <a:buFontTx/>
              <a:buNone/>
            </a:pPr>
            <a:r>
              <a:rPr lang="en-US" altLang="en-US" sz="2800">
                <a:cs typeface="Times New Roman (Hebrew)" pitchFamily="18" charset="0"/>
              </a:rPr>
              <a:t>	where</a:t>
            </a:r>
            <a:endParaRPr lang="en-US" altLang="en-US" sz="2800"/>
          </a:p>
          <a:p>
            <a:pPr eaLnBrk="1" hangingPunct="1">
              <a:lnSpc>
                <a:spcPct val="90000"/>
              </a:lnSpc>
              <a:buFontTx/>
              <a:buNone/>
            </a:pPr>
            <a:r>
              <a:rPr lang="en-US" altLang="en-US" sz="2800" i="1">
                <a:cs typeface="Times New Roman (Hebrew)" pitchFamily="18" charset="0"/>
              </a:rPr>
              <a:t>		I</a:t>
            </a:r>
            <a:r>
              <a:rPr lang="en-US" altLang="en-US" sz="2800">
                <a:cs typeface="Times New Roman (Hebrew)" pitchFamily="18" charset="0"/>
              </a:rPr>
              <a:t> is the resulting intensity </a:t>
            </a:r>
            <a:endParaRPr lang="en-US" altLang="en-US" sz="2800"/>
          </a:p>
          <a:p>
            <a:pPr eaLnBrk="1" hangingPunct="1">
              <a:lnSpc>
                <a:spcPct val="90000"/>
              </a:lnSpc>
              <a:buFontTx/>
              <a:buNone/>
            </a:pPr>
            <a:r>
              <a:rPr lang="en-US" altLang="en-US" sz="2800" i="1">
                <a:cs typeface="Times New Roman (Hebrew)" pitchFamily="18" charset="0"/>
              </a:rPr>
              <a:t>		I</a:t>
            </a:r>
            <a:r>
              <a:rPr lang="en-US" altLang="en-US" sz="2800" i="1" baseline="-30000">
                <a:cs typeface="Times New Roman (Hebrew)" pitchFamily="18" charset="0"/>
              </a:rPr>
              <a:t>a</a:t>
            </a:r>
            <a:r>
              <a:rPr lang="en-US" altLang="en-US" sz="2800">
                <a:cs typeface="Times New Roman (Hebrew)" pitchFamily="18" charset="0"/>
              </a:rPr>
              <a:t> is the </a:t>
            </a:r>
            <a:r>
              <a:rPr lang="en-US" altLang="en-US" sz="2800"/>
              <a:t>incident </a:t>
            </a:r>
            <a:r>
              <a:rPr lang="en-US" altLang="en-US" sz="2800">
                <a:cs typeface="Times New Roman (Hebrew)" pitchFamily="18" charset="0"/>
              </a:rPr>
              <a:t>ambient light intensity</a:t>
            </a:r>
            <a:endParaRPr lang="en-US" altLang="en-US" sz="2800"/>
          </a:p>
          <a:p>
            <a:pPr eaLnBrk="1" hangingPunct="1">
              <a:lnSpc>
                <a:spcPct val="90000"/>
              </a:lnSpc>
              <a:buFontTx/>
              <a:buNone/>
            </a:pPr>
            <a:r>
              <a:rPr lang="en-US" altLang="en-US" sz="2800" i="1">
                <a:cs typeface="Times New Roman (Hebrew)" pitchFamily="18" charset="0"/>
              </a:rPr>
              <a:t>		k</a:t>
            </a:r>
            <a:r>
              <a:rPr lang="en-US" altLang="en-US" sz="2800" i="1" baseline="-30000">
                <a:cs typeface="Times New Roman (Hebrew)" pitchFamily="18" charset="0"/>
              </a:rPr>
              <a:t>a</a:t>
            </a:r>
            <a:r>
              <a:rPr lang="en-US" altLang="en-US" sz="2800">
                <a:cs typeface="Times New Roman (Hebrew)" pitchFamily="18" charset="0"/>
              </a:rPr>
              <a:t> is the object’s basic intensity, </a:t>
            </a:r>
            <a:r>
              <a:rPr lang="en-US" altLang="en-US" sz="2800" b="1" i="1"/>
              <a:t>ambient-</a:t>
            </a:r>
          </a:p>
          <a:p>
            <a:pPr eaLnBrk="1" hangingPunct="1">
              <a:lnSpc>
                <a:spcPct val="90000"/>
              </a:lnSpc>
              <a:buFontTx/>
              <a:buNone/>
            </a:pPr>
            <a:r>
              <a:rPr lang="en-US" altLang="en-US" sz="2800" b="1" i="1"/>
              <a:t>		reflection coefficient</a:t>
            </a:r>
            <a:r>
              <a:rPr lang="en-US" altLang="en-US" sz="2800"/>
              <a:t>.</a:t>
            </a:r>
          </a:p>
          <a:p>
            <a:pPr eaLnBrk="1" hangingPunct="1">
              <a:lnSpc>
                <a:spcPct val="90000"/>
              </a:lnSpc>
            </a:pPr>
            <a:endParaRPr lang="en-US" altLang="en-US" sz="2800"/>
          </a:p>
          <a:p>
            <a:pPr eaLnBrk="1" hangingPunct="1">
              <a:lnSpc>
                <a:spcPct val="90000"/>
              </a:lnSpc>
            </a:pPr>
            <a:endParaRPr lang="en-US" altLang="en-US" sz="28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a:extLst>
              <a:ext uri="{FF2B5EF4-FFF2-40B4-BE49-F238E27FC236}">
                <a16:creationId xmlns:a16="http://schemas.microsoft.com/office/drawing/2014/main" id="{A0CD3C77-E569-4036-9009-D941DE59EB2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2D4D5D4C-757B-4339-B060-71FE94320DC7}" type="slidenum">
              <a:rPr lang="ar-SA" altLang="en-US" sz="1400"/>
              <a:pPr eaLnBrk="1" hangingPunct="1"/>
              <a:t>21</a:t>
            </a:fld>
            <a:endParaRPr lang="en-US" altLang="en-US" sz="1400"/>
          </a:p>
        </p:txBody>
      </p:sp>
      <p:sp>
        <p:nvSpPr>
          <p:cNvPr id="22531" name="Rectangle 2">
            <a:extLst>
              <a:ext uri="{FF2B5EF4-FFF2-40B4-BE49-F238E27FC236}">
                <a16:creationId xmlns:a16="http://schemas.microsoft.com/office/drawing/2014/main" id="{C5AE6B65-E23E-4415-B75B-6661B08A07C6}"/>
              </a:ext>
            </a:extLst>
          </p:cNvPr>
          <p:cNvSpPr>
            <a:spLocks noGrp="1" noChangeArrowheads="1"/>
          </p:cNvSpPr>
          <p:nvPr>
            <p:ph type="title"/>
          </p:nvPr>
        </p:nvSpPr>
        <p:spPr>
          <a:xfrm>
            <a:off x="685800" y="76200"/>
            <a:ext cx="7772400" cy="1143000"/>
          </a:xfrm>
        </p:spPr>
        <p:txBody>
          <a:bodyPr/>
          <a:lstStyle/>
          <a:p>
            <a:pPr eaLnBrk="1" hangingPunct="1"/>
            <a:r>
              <a:rPr lang="en-US" altLang="en-US"/>
              <a:t>Ambient Light - Example</a:t>
            </a:r>
          </a:p>
        </p:txBody>
      </p:sp>
      <p:grpSp>
        <p:nvGrpSpPr>
          <p:cNvPr id="22532" name="Group 4">
            <a:extLst>
              <a:ext uri="{FF2B5EF4-FFF2-40B4-BE49-F238E27FC236}">
                <a16:creationId xmlns:a16="http://schemas.microsoft.com/office/drawing/2014/main" id="{82A42400-5B99-4C14-8B77-F9C9BC56C607}"/>
              </a:ext>
            </a:extLst>
          </p:cNvPr>
          <p:cNvGrpSpPr>
            <a:grpSpLocks noChangeAspect="1"/>
          </p:cNvGrpSpPr>
          <p:nvPr/>
        </p:nvGrpSpPr>
        <p:grpSpPr bwMode="auto">
          <a:xfrm>
            <a:off x="868363" y="990600"/>
            <a:ext cx="7589837" cy="6080125"/>
            <a:chOff x="1797" y="3975"/>
            <a:chExt cx="8295" cy="6645"/>
          </a:xfrm>
        </p:grpSpPr>
        <p:sp>
          <p:nvSpPr>
            <p:cNvPr id="22533" name="Text Box 5">
              <a:extLst>
                <a:ext uri="{FF2B5EF4-FFF2-40B4-BE49-F238E27FC236}">
                  <a16:creationId xmlns:a16="http://schemas.microsoft.com/office/drawing/2014/main" id="{8A3C80D4-A0E0-417E-A0D1-363E409E9AE8}"/>
                </a:ext>
              </a:extLst>
            </p:cNvPr>
            <p:cNvSpPr txBox="1">
              <a:spLocks noChangeAspect="1" noChangeArrowheads="1"/>
            </p:cNvSpPr>
            <p:nvPr/>
          </p:nvSpPr>
          <p:spPr bwMode="auto">
            <a:xfrm>
              <a:off x="3163" y="9900"/>
              <a:ext cx="5580"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ctr"/>
              <a:r>
                <a:rPr lang="en-US" altLang="en-US" sz="1200" b="1"/>
                <a:t>Fig. 7</a:t>
              </a:r>
            </a:p>
            <a:p>
              <a:pPr algn="ctr"/>
              <a:r>
                <a:rPr lang="en-US" altLang="en-US" sz="1200"/>
                <a:t>An ambient illumination only.</a:t>
              </a:r>
            </a:p>
          </p:txBody>
        </p:sp>
        <p:pic>
          <p:nvPicPr>
            <p:cNvPr id="22534" name="Picture 6" descr="..\.html\ClassNotes\Illumination\02.jpg">
              <a:extLst>
                <a:ext uri="{FF2B5EF4-FFF2-40B4-BE49-F238E27FC236}">
                  <a16:creationId xmlns:a16="http://schemas.microsoft.com/office/drawing/2014/main" id="{CFAE5EC1-ABFB-40D0-A265-CF63B80C4C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7" y="3975"/>
              <a:ext cx="8295" cy="5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BBB2EDDC-03B5-4EB3-A96E-B931C8DDCDA7}"/>
              </a:ext>
            </a:extLst>
          </p:cNvPr>
          <p:cNvSpPr>
            <a:spLocks noGrp="1"/>
          </p:cNvSpPr>
          <p:nvPr>
            <p:ph type="title"/>
          </p:nvPr>
        </p:nvSpPr>
        <p:spPr>
          <a:xfrm>
            <a:off x="685800" y="0"/>
            <a:ext cx="7772400" cy="838200"/>
          </a:xfrm>
        </p:spPr>
        <p:txBody>
          <a:bodyPr/>
          <a:lstStyle/>
          <a:p>
            <a:r>
              <a:rPr lang="en-US" altLang="en-US" b="1">
                <a:solidFill>
                  <a:srgbClr val="CC0000"/>
                </a:solidFill>
              </a:rPr>
              <a:t>Diffuse reflection</a:t>
            </a:r>
            <a:endParaRPr lang="en-US" altLang="en-US">
              <a:solidFill>
                <a:srgbClr val="CC0000"/>
              </a:solidFill>
            </a:endParaRPr>
          </a:p>
        </p:txBody>
      </p:sp>
      <p:sp>
        <p:nvSpPr>
          <p:cNvPr id="23555" name="Content Placeholder 2">
            <a:extLst>
              <a:ext uri="{FF2B5EF4-FFF2-40B4-BE49-F238E27FC236}">
                <a16:creationId xmlns:a16="http://schemas.microsoft.com/office/drawing/2014/main" id="{2457F941-BB56-4B56-8B1B-5ED87FE55C97}"/>
              </a:ext>
            </a:extLst>
          </p:cNvPr>
          <p:cNvSpPr>
            <a:spLocks noGrp="1"/>
          </p:cNvSpPr>
          <p:nvPr>
            <p:ph idx="1"/>
          </p:nvPr>
        </p:nvSpPr>
        <p:spPr>
          <a:xfrm>
            <a:off x="381000" y="762000"/>
            <a:ext cx="8382000" cy="2743200"/>
          </a:xfrm>
        </p:spPr>
        <p:txBody>
          <a:bodyPr/>
          <a:lstStyle/>
          <a:p>
            <a:pPr algn="just"/>
            <a:r>
              <a:rPr lang="en-US" altLang="en-US" sz="2800" b="1"/>
              <a:t>Diffuse reflection</a:t>
            </a:r>
            <a:r>
              <a:rPr lang="en-US" altLang="en-US" sz="2800"/>
              <a:t> is the reflection of light from a surface such that an incident ray is reflected at many angles rather than at just one angle as in the case of specular reflection. An illuminated </a:t>
            </a:r>
            <a:r>
              <a:rPr lang="en-US" altLang="en-US" sz="2800" i="1"/>
              <a:t>ideal</a:t>
            </a:r>
            <a:r>
              <a:rPr lang="en-US" altLang="en-US" sz="2800"/>
              <a:t> diffuse reflecting surface will have equal luminance from all directions which lie in the half-space adjacent to the surface</a:t>
            </a:r>
          </a:p>
        </p:txBody>
      </p:sp>
      <p:sp>
        <p:nvSpPr>
          <p:cNvPr id="23556" name="Slide Number Placeholder 3">
            <a:extLst>
              <a:ext uri="{FF2B5EF4-FFF2-40B4-BE49-F238E27FC236}">
                <a16:creationId xmlns:a16="http://schemas.microsoft.com/office/drawing/2014/main" id="{B69BB5FA-27DB-4F06-842A-CCF3FD8AB9D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FC477920-2010-4243-81AE-92CB6E2DDB6F}" type="slidenum">
              <a:rPr lang="ar-SA" altLang="en-US" sz="1400"/>
              <a:pPr eaLnBrk="1" hangingPunct="1"/>
              <a:t>22</a:t>
            </a:fld>
            <a:endParaRPr lang="en-US" altLang="en-US" sz="1400"/>
          </a:p>
        </p:txBody>
      </p:sp>
      <p:pic>
        <p:nvPicPr>
          <p:cNvPr id="23557" name="Picture 2" descr="https://upload.wikimedia.org/wikipedia/commons/thumb/b/bd/Lambert2.gif/220px-Lambert2.gif">
            <a:extLst>
              <a:ext uri="{FF2B5EF4-FFF2-40B4-BE49-F238E27FC236}">
                <a16:creationId xmlns:a16="http://schemas.microsoft.com/office/drawing/2014/main" id="{7AF201D8-AFD9-4D47-A982-DA80DD77AE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3733800"/>
            <a:ext cx="4114800"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5">
            <a:extLst>
              <a:ext uri="{FF2B5EF4-FFF2-40B4-BE49-F238E27FC236}">
                <a16:creationId xmlns:a16="http://schemas.microsoft.com/office/drawing/2014/main" id="{67A4C9A9-6651-44A1-9529-44D84877A55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EF0CAA7D-FAAB-4581-8CD7-39F2755CD909}" type="slidenum">
              <a:rPr lang="ar-SA" altLang="en-US" sz="1400"/>
              <a:pPr eaLnBrk="1" hangingPunct="1"/>
              <a:t>23</a:t>
            </a:fld>
            <a:endParaRPr lang="en-US" altLang="en-US" sz="1400"/>
          </a:p>
        </p:txBody>
      </p:sp>
      <p:sp>
        <p:nvSpPr>
          <p:cNvPr id="24579" name="Rectangle 2">
            <a:extLst>
              <a:ext uri="{FF2B5EF4-FFF2-40B4-BE49-F238E27FC236}">
                <a16:creationId xmlns:a16="http://schemas.microsoft.com/office/drawing/2014/main" id="{018F16E5-D8C2-4C92-AA8D-BCEEF0113485}"/>
              </a:ext>
            </a:extLst>
          </p:cNvPr>
          <p:cNvSpPr>
            <a:spLocks noGrp="1" noChangeArrowheads="1"/>
          </p:cNvSpPr>
          <p:nvPr>
            <p:ph type="title"/>
          </p:nvPr>
        </p:nvSpPr>
        <p:spPr>
          <a:xfrm>
            <a:off x="685800" y="76200"/>
            <a:ext cx="7772400" cy="1143000"/>
          </a:xfrm>
        </p:spPr>
        <p:txBody>
          <a:bodyPr/>
          <a:lstStyle/>
          <a:p>
            <a:pPr eaLnBrk="1" hangingPunct="1"/>
            <a:r>
              <a:rPr lang="en-US" altLang="en-US">
                <a:solidFill>
                  <a:srgbClr val="CC0000"/>
                </a:solidFill>
              </a:rPr>
              <a:t>Diffuse Reflection </a:t>
            </a:r>
          </a:p>
        </p:txBody>
      </p:sp>
      <p:sp>
        <p:nvSpPr>
          <p:cNvPr id="24580" name="Rectangle 3">
            <a:extLst>
              <a:ext uri="{FF2B5EF4-FFF2-40B4-BE49-F238E27FC236}">
                <a16:creationId xmlns:a16="http://schemas.microsoft.com/office/drawing/2014/main" id="{40DF7D6D-9E1B-4D3E-B5CC-D46834087468}"/>
              </a:ext>
            </a:extLst>
          </p:cNvPr>
          <p:cNvSpPr>
            <a:spLocks noGrp="1" noChangeArrowheads="1"/>
          </p:cNvSpPr>
          <p:nvPr>
            <p:ph type="body" idx="1"/>
          </p:nvPr>
        </p:nvSpPr>
        <p:spPr>
          <a:xfrm>
            <a:off x="685800" y="1295400"/>
            <a:ext cx="7772400" cy="5334000"/>
          </a:xfrm>
        </p:spPr>
        <p:txBody>
          <a:bodyPr/>
          <a:lstStyle/>
          <a:p>
            <a:pPr eaLnBrk="1" hangingPunct="1"/>
            <a:r>
              <a:rPr lang="en-US" altLang="en-US" sz="2800"/>
              <a:t>Diffuse reflections are constant over each surface in a scene, independent of the viewing direction.</a:t>
            </a:r>
          </a:p>
          <a:p>
            <a:pPr eaLnBrk="1" hangingPunct="1"/>
            <a:r>
              <a:rPr lang="en-US" altLang="en-US" sz="2800"/>
              <a:t>The amount of the incident light that is diffusely reflected can be set for each surface with parameter </a:t>
            </a:r>
            <a:r>
              <a:rPr lang="en-US" altLang="en-US" sz="2800" i="1"/>
              <a:t>k</a:t>
            </a:r>
            <a:r>
              <a:rPr lang="en-US" altLang="en-US" sz="2800" i="1" baseline="-30000"/>
              <a:t>d</a:t>
            </a:r>
            <a:r>
              <a:rPr lang="en-US" altLang="en-US" sz="2800"/>
              <a:t>, the </a:t>
            </a:r>
            <a:r>
              <a:rPr lang="en-US" altLang="en-US" sz="2800" b="1" i="1"/>
              <a:t>diffuse-reflection coefficient</a:t>
            </a:r>
            <a:r>
              <a:rPr lang="en-US" altLang="en-US" sz="2800"/>
              <a:t>, or </a:t>
            </a:r>
            <a:r>
              <a:rPr lang="en-US" altLang="en-US" sz="2800" b="1" i="1"/>
              <a:t>diffuse reflectivity</a:t>
            </a:r>
            <a:r>
              <a:rPr lang="en-US" altLang="en-US" sz="2800"/>
              <a:t>.</a:t>
            </a:r>
          </a:p>
          <a:p>
            <a:pPr eaLnBrk="1" hangingPunct="1">
              <a:buFontTx/>
              <a:buNone/>
            </a:pPr>
            <a:r>
              <a:rPr lang="en-US" altLang="en-US" sz="2800"/>
              <a:t>		0 </a:t>
            </a:r>
            <a:r>
              <a:rPr lang="en-US" altLang="en-US" sz="2800">
                <a:sym typeface="Symbol" panose="05050102010706020507" pitchFamily="18" charset="2"/>
              </a:rPr>
              <a:t></a:t>
            </a:r>
            <a:r>
              <a:rPr lang="en-US" altLang="en-US" sz="2800"/>
              <a:t> </a:t>
            </a:r>
            <a:r>
              <a:rPr lang="en-US" altLang="en-US" sz="2800" i="1"/>
              <a:t>k</a:t>
            </a:r>
            <a:r>
              <a:rPr lang="en-US" altLang="en-US" sz="2800" i="1" baseline="-30000"/>
              <a:t>d</a:t>
            </a:r>
            <a:r>
              <a:rPr lang="en-US" altLang="en-US" sz="2800"/>
              <a:t> </a:t>
            </a:r>
            <a:r>
              <a:rPr lang="en-US" altLang="en-US" sz="2800">
                <a:sym typeface="Symbol" panose="05050102010706020507" pitchFamily="18" charset="2"/>
              </a:rPr>
              <a:t></a:t>
            </a:r>
            <a:r>
              <a:rPr lang="en-US" altLang="en-US" sz="2800"/>
              <a:t> 1;</a:t>
            </a:r>
          </a:p>
          <a:p>
            <a:pPr eaLnBrk="1" hangingPunct="1">
              <a:buFontTx/>
              <a:buNone/>
            </a:pPr>
            <a:r>
              <a:rPr lang="en-US" altLang="en-US" sz="2800" i="1"/>
              <a:t>		k</a:t>
            </a:r>
            <a:r>
              <a:rPr lang="en-US" altLang="en-US" sz="2800" i="1" baseline="-30000"/>
              <a:t>d</a:t>
            </a:r>
            <a:r>
              <a:rPr lang="en-US" altLang="en-US" sz="2800"/>
              <a:t> near 1 – highly reflective surface;</a:t>
            </a:r>
          </a:p>
          <a:p>
            <a:pPr eaLnBrk="1" hangingPunct="1">
              <a:buFontTx/>
              <a:buNone/>
            </a:pPr>
            <a:r>
              <a:rPr lang="en-US" altLang="en-US" sz="2800" i="1"/>
              <a:t>		k</a:t>
            </a:r>
            <a:r>
              <a:rPr lang="en-US" altLang="en-US" sz="2800" i="1" baseline="-30000"/>
              <a:t>d</a:t>
            </a:r>
            <a:r>
              <a:rPr lang="en-US" altLang="en-US" sz="2800"/>
              <a:t> near 0 – surface that absorbs most of the</a:t>
            </a:r>
          </a:p>
          <a:p>
            <a:pPr eaLnBrk="1" hangingPunct="1">
              <a:buFontTx/>
              <a:buNone/>
            </a:pPr>
            <a:r>
              <a:rPr lang="en-US" altLang="en-US" sz="2800"/>
              <a:t>		 incident light;</a:t>
            </a:r>
          </a:p>
          <a:p>
            <a:pPr eaLnBrk="1" hangingPunct="1">
              <a:buFontTx/>
              <a:buNone/>
            </a:pPr>
            <a:r>
              <a:rPr lang="en-US" altLang="en-US" sz="2800" i="1"/>
              <a:t>		k</a:t>
            </a:r>
            <a:r>
              <a:rPr lang="en-US" altLang="en-US" sz="2800" i="1" baseline="-30000"/>
              <a:t>d</a:t>
            </a:r>
            <a:r>
              <a:rPr lang="en-US" altLang="en-US" sz="2800"/>
              <a:t> is a function of surface color;</a:t>
            </a:r>
          </a:p>
          <a:p>
            <a:pPr eaLnBrk="1" hangingPunct="1"/>
            <a:endParaRPr lang="en-US" altLang="en-US" sz="28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5">
            <a:extLst>
              <a:ext uri="{FF2B5EF4-FFF2-40B4-BE49-F238E27FC236}">
                <a16:creationId xmlns:a16="http://schemas.microsoft.com/office/drawing/2014/main" id="{9A49204F-679B-4010-906F-521ED4A8357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694C8E5C-E423-4F32-8E8E-5C48FF80BD69}" type="slidenum">
              <a:rPr lang="ar-SA" altLang="en-US" sz="1400"/>
              <a:pPr eaLnBrk="1" hangingPunct="1"/>
              <a:t>24</a:t>
            </a:fld>
            <a:endParaRPr lang="en-US" altLang="en-US" sz="1400"/>
          </a:p>
        </p:txBody>
      </p:sp>
      <p:sp>
        <p:nvSpPr>
          <p:cNvPr id="25603" name="Rectangle 2">
            <a:extLst>
              <a:ext uri="{FF2B5EF4-FFF2-40B4-BE49-F238E27FC236}">
                <a16:creationId xmlns:a16="http://schemas.microsoft.com/office/drawing/2014/main" id="{4DEC1480-27B4-4CCA-8E52-0A15A014F163}"/>
              </a:ext>
            </a:extLst>
          </p:cNvPr>
          <p:cNvSpPr>
            <a:spLocks noGrp="1" noChangeArrowheads="1"/>
          </p:cNvSpPr>
          <p:nvPr>
            <p:ph type="title"/>
          </p:nvPr>
        </p:nvSpPr>
        <p:spPr>
          <a:xfrm>
            <a:off x="685800" y="76200"/>
            <a:ext cx="7772400" cy="1143000"/>
          </a:xfrm>
        </p:spPr>
        <p:txBody>
          <a:bodyPr/>
          <a:lstStyle/>
          <a:p>
            <a:pPr eaLnBrk="1" hangingPunct="1"/>
            <a:r>
              <a:rPr lang="en-US" altLang="en-US">
                <a:solidFill>
                  <a:srgbClr val="C00000"/>
                </a:solidFill>
              </a:rPr>
              <a:t>Diffuse Reflection </a:t>
            </a:r>
          </a:p>
        </p:txBody>
      </p:sp>
      <p:sp>
        <p:nvSpPr>
          <p:cNvPr id="25604" name="Rectangle 3">
            <a:extLst>
              <a:ext uri="{FF2B5EF4-FFF2-40B4-BE49-F238E27FC236}">
                <a16:creationId xmlns:a16="http://schemas.microsoft.com/office/drawing/2014/main" id="{13D9219B-DCCD-42D0-9596-F56FA56F7DA9}"/>
              </a:ext>
            </a:extLst>
          </p:cNvPr>
          <p:cNvSpPr>
            <a:spLocks noGrp="1" noChangeArrowheads="1"/>
          </p:cNvSpPr>
          <p:nvPr>
            <p:ph type="body" idx="1"/>
          </p:nvPr>
        </p:nvSpPr>
        <p:spPr>
          <a:xfrm>
            <a:off x="304800" y="1295400"/>
            <a:ext cx="8534400" cy="1447800"/>
          </a:xfrm>
        </p:spPr>
        <p:txBody>
          <a:bodyPr/>
          <a:lstStyle/>
          <a:p>
            <a:pPr eaLnBrk="1" hangingPunct="1">
              <a:lnSpc>
                <a:spcPct val="90000"/>
              </a:lnSpc>
              <a:buFontTx/>
              <a:buNone/>
            </a:pPr>
            <a:r>
              <a:rPr lang="en-US" altLang="en-US" sz="2800"/>
              <a:t>Even though there is equal light scattering in all direction</a:t>
            </a:r>
          </a:p>
          <a:p>
            <a:pPr eaLnBrk="1" hangingPunct="1">
              <a:lnSpc>
                <a:spcPct val="90000"/>
              </a:lnSpc>
              <a:buFontTx/>
              <a:buNone/>
            </a:pPr>
            <a:r>
              <a:rPr lang="en-US" altLang="en-US" sz="2800"/>
              <a:t>from a surface, the brightness of the surface does depend</a:t>
            </a:r>
          </a:p>
          <a:p>
            <a:pPr eaLnBrk="1" hangingPunct="1">
              <a:lnSpc>
                <a:spcPct val="90000"/>
              </a:lnSpc>
              <a:buFontTx/>
              <a:buNone/>
            </a:pPr>
            <a:r>
              <a:rPr lang="en-US" altLang="en-US" sz="2800"/>
              <a:t>on the orientation of the surface relative to the light</a:t>
            </a:r>
          </a:p>
          <a:p>
            <a:pPr eaLnBrk="1" hangingPunct="1">
              <a:lnSpc>
                <a:spcPct val="90000"/>
              </a:lnSpc>
              <a:buFontTx/>
              <a:buNone/>
            </a:pPr>
            <a:r>
              <a:rPr lang="en-US" altLang="en-US" sz="2800"/>
              <a:t>source: </a:t>
            </a:r>
          </a:p>
        </p:txBody>
      </p:sp>
      <p:grpSp>
        <p:nvGrpSpPr>
          <p:cNvPr id="25605" name="Group 4">
            <a:extLst>
              <a:ext uri="{FF2B5EF4-FFF2-40B4-BE49-F238E27FC236}">
                <a16:creationId xmlns:a16="http://schemas.microsoft.com/office/drawing/2014/main" id="{6755FE07-36AE-424E-BF1F-61BF2B99ADCE}"/>
              </a:ext>
            </a:extLst>
          </p:cNvPr>
          <p:cNvGrpSpPr>
            <a:grpSpLocks noChangeAspect="1"/>
          </p:cNvGrpSpPr>
          <p:nvPr/>
        </p:nvGrpSpPr>
        <p:grpSpPr bwMode="auto">
          <a:xfrm>
            <a:off x="747713" y="3429000"/>
            <a:ext cx="7558087" cy="3598863"/>
            <a:chOff x="2803" y="2760"/>
            <a:chExt cx="6300" cy="3000"/>
          </a:xfrm>
        </p:grpSpPr>
        <p:grpSp>
          <p:nvGrpSpPr>
            <p:cNvPr id="25606" name="Group 5">
              <a:extLst>
                <a:ext uri="{FF2B5EF4-FFF2-40B4-BE49-F238E27FC236}">
                  <a16:creationId xmlns:a16="http://schemas.microsoft.com/office/drawing/2014/main" id="{3C8DF266-BB25-4554-BD93-863C66F330A9}"/>
                </a:ext>
              </a:extLst>
            </p:cNvPr>
            <p:cNvGrpSpPr>
              <a:grpSpLocks noChangeAspect="1"/>
            </p:cNvGrpSpPr>
            <p:nvPr/>
          </p:nvGrpSpPr>
          <p:grpSpPr bwMode="auto">
            <a:xfrm>
              <a:off x="3610" y="2760"/>
              <a:ext cx="4683" cy="1800"/>
              <a:chOff x="3237" y="2700"/>
              <a:chExt cx="4683" cy="1800"/>
            </a:xfrm>
          </p:grpSpPr>
          <p:grpSp>
            <p:nvGrpSpPr>
              <p:cNvPr id="25608" name="Group 6">
                <a:extLst>
                  <a:ext uri="{FF2B5EF4-FFF2-40B4-BE49-F238E27FC236}">
                    <a16:creationId xmlns:a16="http://schemas.microsoft.com/office/drawing/2014/main" id="{A471A487-FB72-4196-A2D8-245345FFE26C}"/>
                  </a:ext>
                </a:extLst>
              </p:cNvPr>
              <p:cNvGrpSpPr>
                <a:grpSpLocks noChangeAspect="1"/>
              </p:cNvGrpSpPr>
              <p:nvPr/>
            </p:nvGrpSpPr>
            <p:grpSpPr bwMode="auto">
              <a:xfrm>
                <a:off x="3237" y="2700"/>
                <a:ext cx="4683" cy="1080"/>
                <a:chOff x="3237" y="2700"/>
                <a:chExt cx="4683" cy="1080"/>
              </a:xfrm>
            </p:grpSpPr>
            <p:grpSp>
              <p:nvGrpSpPr>
                <p:cNvPr id="25611" name="Group 7">
                  <a:extLst>
                    <a:ext uri="{FF2B5EF4-FFF2-40B4-BE49-F238E27FC236}">
                      <a16:creationId xmlns:a16="http://schemas.microsoft.com/office/drawing/2014/main" id="{2BA9B998-6B24-4D91-A687-D144FE4B667C}"/>
                    </a:ext>
                  </a:extLst>
                </p:cNvPr>
                <p:cNvGrpSpPr>
                  <a:grpSpLocks noChangeAspect="1"/>
                </p:cNvGrpSpPr>
                <p:nvPr/>
              </p:nvGrpSpPr>
              <p:grpSpPr bwMode="auto">
                <a:xfrm>
                  <a:off x="3237" y="2700"/>
                  <a:ext cx="1443" cy="1080"/>
                  <a:chOff x="2877" y="2700"/>
                  <a:chExt cx="1443" cy="1080"/>
                </a:xfrm>
              </p:grpSpPr>
              <p:sp>
                <p:nvSpPr>
                  <p:cNvPr id="25621" name="Rectangle 8">
                    <a:extLst>
                      <a:ext uri="{FF2B5EF4-FFF2-40B4-BE49-F238E27FC236}">
                        <a16:creationId xmlns:a16="http://schemas.microsoft.com/office/drawing/2014/main" id="{247F92C7-D83F-4998-8358-87075AD70628}"/>
                      </a:ext>
                    </a:extLst>
                  </p:cNvPr>
                  <p:cNvSpPr>
                    <a:spLocks noChangeAspect="1" noChangeArrowheads="1"/>
                  </p:cNvSpPr>
                  <p:nvPr/>
                </p:nvSpPr>
                <p:spPr bwMode="auto">
                  <a:xfrm>
                    <a:off x="4140" y="2700"/>
                    <a:ext cx="180" cy="1080"/>
                  </a:xfrm>
                  <a:prstGeom prst="rect">
                    <a:avLst/>
                  </a:prstGeom>
                  <a:solidFill>
                    <a:srgbClr val="FF0000"/>
                  </a:solidFill>
                  <a:ln w="9525">
                    <a:solidFill>
                      <a:srgbClr val="000000"/>
                    </a:solidFill>
                    <a:miter lim="800000"/>
                    <a:headEnd/>
                    <a:tailEnd/>
                  </a:ln>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endParaRPr lang="en-US" altLang="en-US"/>
                  </a:p>
                </p:txBody>
              </p:sp>
              <p:sp>
                <p:nvSpPr>
                  <p:cNvPr id="25622" name="Line 9">
                    <a:extLst>
                      <a:ext uri="{FF2B5EF4-FFF2-40B4-BE49-F238E27FC236}">
                        <a16:creationId xmlns:a16="http://schemas.microsoft.com/office/drawing/2014/main" id="{C3087C7F-9F48-47D1-A036-470A4EA86BF0}"/>
                      </a:ext>
                    </a:extLst>
                  </p:cNvPr>
                  <p:cNvSpPr>
                    <a:spLocks noChangeAspect="1" noChangeShapeType="1"/>
                  </p:cNvSpPr>
                  <p:nvPr/>
                </p:nvSpPr>
                <p:spPr bwMode="auto">
                  <a:xfrm>
                    <a:off x="2877" y="2700"/>
                    <a:ext cx="1080" cy="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GB"/>
                  </a:p>
                </p:txBody>
              </p:sp>
              <p:sp>
                <p:nvSpPr>
                  <p:cNvPr id="25623" name="Line 10">
                    <a:extLst>
                      <a:ext uri="{FF2B5EF4-FFF2-40B4-BE49-F238E27FC236}">
                        <a16:creationId xmlns:a16="http://schemas.microsoft.com/office/drawing/2014/main" id="{5276B737-342C-4318-9337-644DCA657DEE}"/>
                      </a:ext>
                    </a:extLst>
                  </p:cNvPr>
                  <p:cNvSpPr>
                    <a:spLocks noChangeAspect="1" noChangeShapeType="1"/>
                  </p:cNvSpPr>
                  <p:nvPr/>
                </p:nvSpPr>
                <p:spPr bwMode="auto">
                  <a:xfrm>
                    <a:off x="2877" y="2880"/>
                    <a:ext cx="1080" cy="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GB"/>
                  </a:p>
                </p:txBody>
              </p:sp>
              <p:sp>
                <p:nvSpPr>
                  <p:cNvPr id="25624" name="Line 11">
                    <a:extLst>
                      <a:ext uri="{FF2B5EF4-FFF2-40B4-BE49-F238E27FC236}">
                        <a16:creationId xmlns:a16="http://schemas.microsoft.com/office/drawing/2014/main" id="{00152DE6-DB88-4A81-9CCF-ABB63DCD284E}"/>
                      </a:ext>
                    </a:extLst>
                  </p:cNvPr>
                  <p:cNvSpPr>
                    <a:spLocks noChangeAspect="1" noChangeShapeType="1"/>
                  </p:cNvSpPr>
                  <p:nvPr/>
                </p:nvSpPr>
                <p:spPr bwMode="auto">
                  <a:xfrm>
                    <a:off x="2877" y="3060"/>
                    <a:ext cx="1080" cy="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GB"/>
                  </a:p>
                </p:txBody>
              </p:sp>
              <p:sp>
                <p:nvSpPr>
                  <p:cNvPr id="25625" name="Line 12">
                    <a:extLst>
                      <a:ext uri="{FF2B5EF4-FFF2-40B4-BE49-F238E27FC236}">
                        <a16:creationId xmlns:a16="http://schemas.microsoft.com/office/drawing/2014/main" id="{014A24E9-1FF9-47AC-B95E-7479B2A9E3B6}"/>
                      </a:ext>
                    </a:extLst>
                  </p:cNvPr>
                  <p:cNvSpPr>
                    <a:spLocks noChangeAspect="1" noChangeShapeType="1"/>
                  </p:cNvSpPr>
                  <p:nvPr/>
                </p:nvSpPr>
                <p:spPr bwMode="auto">
                  <a:xfrm>
                    <a:off x="2877" y="3240"/>
                    <a:ext cx="1080" cy="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GB"/>
                  </a:p>
                </p:txBody>
              </p:sp>
              <p:sp>
                <p:nvSpPr>
                  <p:cNvPr id="25626" name="Line 13">
                    <a:extLst>
                      <a:ext uri="{FF2B5EF4-FFF2-40B4-BE49-F238E27FC236}">
                        <a16:creationId xmlns:a16="http://schemas.microsoft.com/office/drawing/2014/main" id="{21ADB9AE-A0D0-45D3-BACB-F6294461CD66}"/>
                      </a:ext>
                    </a:extLst>
                  </p:cNvPr>
                  <p:cNvSpPr>
                    <a:spLocks noChangeAspect="1" noChangeShapeType="1"/>
                  </p:cNvSpPr>
                  <p:nvPr/>
                </p:nvSpPr>
                <p:spPr bwMode="auto">
                  <a:xfrm>
                    <a:off x="2877" y="3420"/>
                    <a:ext cx="1080" cy="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GB"/>
                  </a:p>
                </p:txBody>
              </p:sp>
              <p:sp>
                <p:nvSpPr>
                  <p:cNvPr id="25627" name="Line 14">
                    <a:extLst>
                      <a:ext uri="{FF2B5EF4-FFF2-40B4-BE49-F238E27FC236}">
                        <a16:creationId xmlns:a16="http://schemas.microsoft.com/office/drawing/2014/main" id="{76A3E72F-132F-45A7-BAF2-D4443597AB4A}"/>
                      </a:ext>
                    </a:extLst>
                  </p:cNvPr>
                  <p:cNvSpPr>
                    <a:spLocks noChangeAspect="1" noChangeShapeType="1"/>
                  </p:cNvSpPr>
                  <p:nvPr/>
                </p:nvSpPr>
                <p:spPr bwMode="auto">
                  <a:xfrm>
                    <a:off x="2877" y="3600"/>
                    <a:ext cx="1080" cy="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GB"/>
                  </a:p>
                </p:txBody>
              </p:sp>
              <p:sp>
                <p:nvSpPr>
                  <p:cNvPr id="25628" name="Line 15">
                    <a:extLst>
                      <a:ext uri="{FF2B5EF4-FFF2-40B4-BE49-F238E27FC236}">
                        <a16:creationId xmlns:a16="http://schemas.microsoft.com/office/drawing/2014/main" id="{E0ABADB9-CE9C-4747-B8EF-3D93DD36864F}"/>
                      </a:ext>
                    </a:extLst>
                  </p:cNvPr>
                  <p:cNvSpPr>
                    <a:spLocks noChangeAspect="1" noChangeShapeType="1"/>
                  </p:cNvSpPr>
                  <p:nvPr/>
                </p:nvSpPr>
                <p:spPr bwMode="auto">
                  <a:xfrm>
                    <a:off x="2877" y="3780"/>
                    <a:ext cx="1080" cy="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GB"/>
                  </a:p>
                </p:txBody>
              </p:sp>
            </p:grpSp>
            <p:grpSp>
              <p:nvGrpSpPr>
                <p:cNvPr id="25612" name="Group 16">
                  <a:extLst>
                    <a:ext uri="{FF2B5EF4-FFF2-40B4-BE49-F238E27FC236}">
                      <a16:creationId xmlns:a16="http://schemas.microsoft.com/office/drawing/2014/main" id="{B5EC7944-2582-4B6A-AB71-BE7BAAA8EFFC}"/>
                    </a:ext>
                  </a:extLst>
                </p:cNvPr>
                <p:cNvGrpSpPr>
                  <a:grpSpLocks noChangeAspect="1"/>
                </p:cNvGrpSpPr>
                <p:nvPr/>
              </p:nvGrpSpPr>
              <p:grpSpPr bwMode="auto">
                <a:xfrm>
                  <a:off x="5760" y="2700"/>
                  <a:ext cx="2160" cy="1080"/>
                  <a:chOff x="5760" y="2700"/>
                  <a:chExt cx="2160" cy="1080"/>
                </a:xfrm>
              </p:grpSpPr>
              <p:sp>
                <p:nvSpPr>
                  <p:cNvPr id="25613" name="Rectangle 17">
                    <a:extLst>
                      <a:ext uri="{FF2B5EF4-FFF2-40B4-BE49-F238E27FC236}">
                        <a16:creationId xmlns:a16="http://schemas.microsoft.com/office/drawing/2014/main" id="{990BA99A-2A1F-4893-87C5-01BE95C5AAD6}"/>
                      </a:ext>
                    </a:extLst>
                  </p:cNvPr>
                  <p:cNvSpPr>
                    <a:spLocks noChangeAspect="1" noChangeArrowheads="1"/>
                  </p:cNvSpPr>
                  <p:nvPr/>
                </p:nvSpPr>
                <p:spPr bwMode="auto">
                  <a:xfrm rot="2810344">
                    <a:off x="7290" y="2700"/>
                    <a:ext cx="180" cy="1080"/>
                  </a:xfrm>
                  <a:prstGeom prst="rect">
                    <a:avLst/>
                  </a:prstGeom>
                  <a:solidFill>
                    <a:srgbClr val="FF0000"/>
                  </a:solidFill>
                  <a:ln w="9525">
                    <a:solidFill>
                      <a:srgbClr val="000000"/>
                    </a:solidFill>
                    <a:miter lim="800000"/>
                    <a:headEnd/>
                    <a:tailEnd/>
                  </a:ln>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endParaRPr lang="en-US" altLang="en-US"/>
                  </a:p>
                </p:txBody>
              </p:sp>
              <p:sp>
                <p:nvSpPr>
                  <p:cNvPr id="25614" name="Line 18">
                    <a:extLst>
                      <a:ext uri="{FF2B5EF4-FFF2-40B4-BE49-F238E27FC236}">
                        <a16:creationId xmlns:a16="http://schemas.microsoft.com/office/drawing/2014/main" id="{CC8DDD44-2B63-461E-836A-FE648A0EF3E3}"/>
                      </a:ext>
                    </a:extLst>
                  </p:cNvPr>
                  <p:cNvSpPr>
                    <a:spLocks noChangeAspect="1" noChangeShapeType="1"/>
                  </p:cNvSpPr>
                  <p:nvPr/>
                </p:nvSpPr>
                <p:spPr bwMode="auto">
                  <a:xfrm>
                    <a:off x="5760" y="2700"/>
                    <a:ext cx="2160" cy="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GB"/>
                  </a:p>
                </p:txBody>
              </p:sp>
              <p:sp>
                <p:nvSpPr>
                  <p:cNvPr id="25615" name="Line 19">
                    <a:extLst>
                      <a:ext uri="{FF2B5EF4-FFF2-40B4-BE49-F238E27FC236}">
                        <a16:creationId xmlns:a16="http://schemas.microsoft.com/office/drawing/2014/main" id="{F3ABF8FB-1E04-4045-A741-61C9E8BF9A8E}"/>
                      </a:ext>
                    </a:extLst>
                  </p:cNvPr>
                  <p:cNvSpPr>
                    <a:spLocks noChangeAspect="1" noChangeShapeType="1"/>
                  </p:cNvSpPr>
                  <p:nvPr/>
                </p:nvSpPr>
                <p:spPr bwMode="auto">
                  <a:xfrm>
                    <a:off x="5760" y="2880"/>
                    <a:ext cx="1800" cy="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GB"/>
                  </a:p>
                </p:txBody>
              </p:sp>
              <p:sp>
                <p:nvSpPr>
                  <p:cNvPr id="25616" name="Line 20">
                    <a:extLst>
                      <a:ext uri="{FF2B5EF4-FFF2-40B4-BE49-F238E27FC236}">
                        <a16:creationId xmlns:a16="http://schemas.microsoft.com/office/drawing/2014/main" id="{ED28B15E-1792-4E85-8D98-A0C86F1D4E6C}"/>
                      </a:ext>
                    </a:extLst>
                  </p:cNvPr>
                  <p:cNvSpPr>
                    <a:spLocks noChangeAspect="1" noChangeShapeType="1"/>
                  </p:cNvSpPr>
                  <p:nvPr/>
                </p:nvSpPr>
                <p:spPr bwMode="auto">
                  <a:xfrm>
                    <a:off x="5760" y="3060"/>
                    <a:ext cx="1620" cy="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GB"/>
                  </a:p>
                </p:txBody>
              </p:sp>
              <p:sp>
                <p:nvSpPr>
                  <p:cNvPr id="25617" name="Line 21">
                    <a:extLst>
                      <a:ext uri="{FF2B5EF4-FFF2-40B4-BE49-F238E27FC236}">
                        <a16:creationId xmlns:a16="http://schemas.microsoft.com/office/drawing/2014/main" id="{180B41FA-10D6-4870-B1D0-51BA370A8436}"/>
                      </a:ext>
                    </a:extLst>
                  </p:cNvPr>
                  <p:cNvSpPr>
                    <a:spLocks noChangeAspect="1" noChangeShapeType="1"/>
                  </p:cNvSpPr>
                  <p:nvPr/>
                </p:nvSpPr>
                <p:spPr bwMode="auto">
                  <a:xfrm>
                    <a:off x="5760" y="3240"/>
                    <a:ext cx="1440" cy="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GB"/>
                  </a:p>
                </p:txBody>
              </p:sp>
              <p:sp>
                <p:nvSpPr>
                  <p:cNvPr id="25618" name="Line 22">
                    <a:extLst>
                      <a:ext uri="{FF2B5EF4-FFF2-40B4-BE49-F238E27FC236}">
                        <a16:creationId xmlns:a16="http://schemas.microsoft.com/office/drawing/2014/main" id="{0AB92C0E-3268-47FF-B0A6-E87D55AA75B9}"/>
                      </a:ext>
                    </a:extLst>
                  </p:cNvPr>
                  <p:cNvSpPr>
                    <a:spLocks noChangeAspect="1" noChangeShapeType="1"/>
                  </p:cNvSpPr>
                  <p:nvPr/>
                </p:nvSpPr>
                <p:spPr bwMode="auto">
                  <a:xfrm>
                    <a:off x="5760" y="3420"/>
                    <a:ext cx="1260" cy="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GB"/>
                  </a:p>
                </p:txBody>
              </p:sp>
              <p:sp>
                <p:nvSpPr>
                  <p:cNvPr id="25619" name="Line 23">
                    <a:extLst>
                      <a:ext uri="{FF2B5EF4-FFF2-40B4-BE49-F238E27FC236}">
                        <a16:creationId xmlns:a16="http://schemas.microsoft.com/office/drawing/2014/main" id="{4373994D-ECBE-4B7C-8504-874C88E08CFE}"/>
                      </a:ext>
                    </a:extLst>
                  </p:cNvPr>
                  <p:cNvSpPr>
                    <a:spLocks noChangeAspect="1" noChangeShapeType="1"/>
                  </p:cNvSpPr>
                  <p:nvPr/>
                </p:nvSpPr>
                <p:spPr bwMode="auto">
                  <a:xfrm>
                    <a:off x="5760" y="3600"/>
                    <a:ext cx="1080" cy="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GB"/>
                  </a:p>
                </p:txBody>
              </p:sp>
              <p:sp>
                <p:nvSpPr>
                  <p:cNvPr id="25620" name="Line 24">
                    <a:extLst>
                      <a:ext uri="{FF2B5EF4-FFF2-40B4-BE49-F238E27FC236}">
                        <a16:creationId xmlns:a16="http://schemas.microsoft.com/office/drawing/2014/main" id="{3F37AFD5-2775-43F2-8109-4425090933D9}"/>
                      </a:ext>
                    </a:extLst>
                  </p:cNvPr>
                  <p:cNvSpPr>
                    <a:spLocks noChangeAspect="1" noChangeShapeType="1"/>
                  </p:cNvSpPr>
                  <p:nvPr/>
                </p:nvSpPr>
                <p:spPr bwMode="auto">
                  <a:xfrm>
                    <a:off x="5760" y="3780"/>
                    <a:ext cx="2160" cy="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GB"/>
                  </a:p>
                </p:txBody>
              </p:sp>
            </p:grpSp>
          </p:grpSp>
          <p:sp>
            <p:nvSpPr>
              <p:cNvPr id="25609" name="Text Box 25">
                <a:extLst>
                  <a:ext uri="{FF2B5EF4-FFF2-40B4-BE49-F238E27FC236}">
                    <a16:creationId xmlns:a16="http://schemas.microsoft.com/office/drawing/2014/main" id="{0FC5A843-D7BA-4F91-9847-9DFAB5B2FEF4}"/>
                  </a:ext>
                </a:extLst>
              </p:cNvPr>
              <p:cNvSpPr txBox="1">
                <a:spLocks noChangeAspect="1" noChangeArrowheads="1"/>
              </p:cNvSpPr>
              <p:nvPr/>
            </p:nvSpPr>
            <p:spPr bwMode="auto">
              <a:xfrm>
                <a:off x="3600" y="3960"/>
                <a:ext cx="7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r>
                  <a:rPr lang="en-US" altLang="en-US" sz="1200"/>
                  <a:t>(a)</a:t>
                </a:r>
              </a:p>
            </p:txBody>
          </p:sp>
          <p:sp>
            <p:nvSpPr>
              <p:cNvPr id="25610" name="Text Box 26">
                <a:extLst>
                  <a:ext uri="{FF2B5EF4-FFF2-40B4-BE49-F238E27FC236}">
                    <a16:creationId xmlns:a16="http://schemas.microsoft.com/office/drawing/2014/main" id="{120AE29E-2E36-4AE0-931B-F88B3C2DAFBF}"/>
                  </a:ext>
                </a:extLst>
              </p:cNvPr>
              <p:cNvSpPr txBox="1">
                <a:spLocks noChangeAspect="1" noChangeArrowheads="1"/>
              </p:cNvSpPr>
              <p:nvPr/>
            </p:nvSpPr>
            <p:spPr bwMode="auto">
              <a:xfrm>
                <a:off x="6300" y="3960"/>
                <a:ext cx="72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r>
                  <a:rPr lang="en-US" altLang="en-US" sz="1200"/>
                  <a:t>(b)</a:t>
                </a:r>
              </a:p>
            </p:txBody>
          </p:sp>
        </p:grpSp>
        <p:sp>
          <p:nvSpPr>
            <p:cNvPr id="25607" name="Text Box 27">
              <a:extLst>
                <a:ext uri="{FF2B5EF4-FFF2-40B4-BE49-F238E27FC236}">
                  <a16:creationId xmlns:a16="http://schemas.microsoft.com/office/drawing/2014/main" id="{E4A89737-7388-460E-A027-88360420592D}"/>
                </a:ext>
              </a:extLst>
            </p:cNvPr>
            <p:cNvSpPr txBox="1">
              <a:spLocks noChangeAspect="1" noChangeArrowheads="1"/>
            </p:cNvSpPr>
            <p:nvPr/>
          </p:nvSpPr>
          <p:spPr bwMode="auto">
            <a:xfrm>
              <a:off x="2803" y="4320"/>
              <a:ext cx="6300" cy="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ctr"/>
              <a:r>
                <a:rPr lang="en-US" altLang="en-US" sz="1200" b="1"/>
                <a:t>Fig. 8</a:t>
              </a:r>
            </a:p>
            <a:p>
              <a:pPr algn="ctr"/>
              <a:r>
                <a:rPr lang="en-US" altLang="en-US" sz="1200"/>
                <a:t>A surface perpendicular to the direction of the incident light (a) is more illuminated than an equal-sized surface at an oblique angle (b) to the incoming light direction.</a:t>
              </a: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5">
            <a:extLst>
              <a:ext uri="{FF2B5EF4-FFF2-40B4-BE49-F238E27FC236}">
                <a16:creationId xmlns:a16="http://schemas.microsoft.com/office/drawing/2014/main" id="{288464D4-EE88-4A1A-9F0C-D930FBDE964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BE2BAD90-D7F7-4BF7-A8A0-4FE59E9C31B4}" type="slidenum">
              <a:rPr lang="ar-SA" altLang="en-US" sz="1400"/>
              <a:pPr eaLnBrk="1" hangingPunct="1"/>
              <a:t>25</a:t>
            </a:fld>
            <a:endParaRPr lang="en-US" altLang="en-US" sz="1400"/>
          </a:p>
        </p:txBody>
      </p:sp>
      <p:sp>
        <p:nvSpPr>
          <p:cNvPr id="26627" name="Rectangle 2">
            <a:extLst>
              <a:ext uri="{FF2B5EF4-FFF2-40B4-BE49-F238E27FC236}">
                <a16:creationId xmlns:a16="http://schemas.microsoft.com/office/drawing/2014/main" id="{347783F0-E785-4890-A0FF-CD23698C75CF}"/>
              </a:ext>
            </a:extLst>
          </p:cNvPr>
          <p:cNvSpPr>
            <a:spLocks noGrp="1" noChangeArrowheads="1"/>
          </p:cNvSpPr>
          <p:nvPr>
            <p:ph type="title"/>
          </p:nvPr>
        </p:nvSpPr>
        <p:spPr>
          <a:xfrm>
            <a:off x="685800" y="76200"/>
            <a:ext cx="7772400" cy="1143000"/>
          </a:xfrm>
        </p:spPr>
        <p:txBody>
          <a:bodyPr/>
          <a:lstStyle/>
          <a:p>
            <a:pPr eaLnBrk="1" hangingPunct="1"/>
            <a:r>
              <a:rPr lang="en-US" altLang="en-US">
                <a:solidFill>
                  <a:srgbClr val="C00000"/>
                </a:solidFill>
              </a:rPr>
              <a:t>Diffuse Reflection</a:t>
            </a:r>
          </a:p>
        </p:txBody>
      </p:sp>
      <p:sp>
        <p:nvSpPr>
          <p:cNvPr id="26628" name="Rectangle 3">
            <a:extLst>
              <a:ext uri="{FF2B5EF4-FFF2-40B4-BE49-F238E27FC236}">
                <a16:creationId xmlns:a16="http://schemas.microsoft.com/office/drawing/2014/main" id="{0AF00917-59D5-446D-8248-E5C94B285886}"/>
              </a:ext>
            </a:extLst>
          </p:cNvPr>
          <p:cNvSpPr>
            <a:spLocks noGrp="1" noChangeArrowheads="1"/>
          </p:cNvSpPr>
          <p:nvPr>
            <p:ph type="body" idx="1"/>
          </p:nvPr>
        </p:nvSpPr>
        <p:spPr>
          <a:xfrm>
            <a:off x="685800" y="1066800"/>
            <a:ext cx="7772400" cy="5029200"/>
          </a:xfrm>
        </p:spPr>
        <p:txBody>
          <a:bodyPr/>
          <a:lstStyle/>
          <a:p>
            <a:pPr eaLnBrk="1" hangingPunct="1">
              <a:lnSpc>
                <a:spcPct val="90000"/>
              </a:lnSpc>
            </a:pPr>
            <a:r>
              <a:rPr lang="en-US" altLang="en-US"/>
              <a:t>As the angle between the surface normal and the incoming light direction increases, les of the incident light falls on the surface.</a:t>
            </a:r>
          </a:p>
          <a:p>
            <a:pPr eaLnBrk="1" hangingPunct="1">
              <a:lnSpc>
                <a:spcPct val="90000"/>
              </a:lnSpc>
            </a:pPr>
            <a:r>
              <a:rPr lang="en-US" altLang="en-US"/>
              <a:t>We denote the </a:t>
            </a:r>
            <a:r>
              <a:rPr lang="en-US" altLang="en-US" b="1" i="1"/>
              <a:t>angle of incidence</a:t>
            </a:r>
            <a:r>
              <a:rPr lang="en-US" altLang="en-US"/>
              <a:t> between the incoming light direction and the surface normal as </a:t>
            </a:r>
            <a:r>
              <a:rPr lang="en-US" altLang="en-US" i="1">
                <a:sym typeface="Symbol" panose="05050102010706020507" pitchFamily="18" charset="2"/>
              </a:rPr>
              <a:t></a:t>
            </a:r>
            <a:r>
              <a:rPr lang="en-US" altLang="en-US"/>
              <a:t>. Thus, the amount of illumination depends on cos</a:t>
            </a:r>
            <a:r>
              <a:rPr lang="en-US" altLang="en-US" i="1">
                <a:sym typeface="Symbol" panose="05050102010706020507" pitchFamily="18" charset="2"/>
              </a:rPr>
              <a:t></a:t>
            </a:r>
            <a:r>
              <a:rPr lang="en-US" altLang="en-US"/>
              <a:t>. If the incoming light from the source is perpendicular to the surface at a particular point, that point is fully illuminated.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5">
            <a:extLst>
              <a:ext uri="{FF2B5EF4-FFF2-40B4-BE49-F238E27FC236}">
                <a16:creationId xmlns:a16="http://schemas.microsoft.com/office/drawing/2014/main" id="{D41E356B-7E1F-4E5C-AED3-33E81C4794F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26A37980-C5CC-4677-B2D5-80198E715247}" type="slidenum">
              <a:rPr lang="ar-SA" altLang="en-US" sz="1400"/>
              <a:pPr eaLnBrk="1" hangingPunct="1"/>
              <a:t>26</a:t>
            </a:fld>
            <a:endParaRPr lang="en-US" altLang="en-US" sz="1400"/>
          </a:p>
        </p:txBody>
      </p:sp>
      <p:sp>
        <p:nvSpPr>
          <p:cNvPr id="27651" name="Rectangle 2">
            <a:extLst>
              <a:ext uri="{FF2B5EF4-FFF2-40B4-BE49-F238E27FC236}">
                <a16:creationId xmlns:a16="http://schemas.microsoft.com/office/drawing/2014/main" id="{A2C3C399-514B-444A-9078-736C4C0229D1}"/>
              </a:ext>
            </a:extLst>
          </p:cNvPr>
          <p:cNvSpPr>
            <a:spLocks noGrp="1" noChangeArrowheads="1"/>
          </p:cNvSpPr>
          <p:nvPr>
            <p:ph type="title"/>
          </p:nvPr>
        </p:nvSpPr>
        <p:spPr>
          <a:xfrm>
            <a:off x="685800" y="76200"/>
            <a:ext cx="7772400" cy="1143000"/>
          </a:xfrm>
        </p:spPr>
        <p:txBody>
          <a:bodyPr/>
          <a:lstStyle/>
          <a:p>
            <a:pPr eaLnBrk="1" hangingPunct="1"/>
            <a:r>
              <a:rPr lang="en-US" altLang="en-US">
                <a:solidFill>
                  <a:srgbClr val="C00000"/>
                </a:solidFill>
              </a:rPr>
              <a:t>Diffuse Reflection</a:t>
            </a:r>
          </a:p>
        </p:txBody>
      </p:sp>
      <p:sp>
        <p:nvSpPr>
          <p:cNvPr id="27652" name="Rectangle 3">
            <a:extLst>
              <a:ext uri="{FF2B5EF4-FFF2-40B4-BE49-F238E27FC236}">
                <a16:creationId xmlns:a16="http://schemas.microsoft.com/office/drawing/2014/main" id="{DA76EB67-4F0D-415D-A9F8-3CB1997E8D17}"/>
              </a:ext>
            </a:extLst>
          </p:cNvPr>
          <p:cNvSpPr>
            <a:spLocks noGrp="1" noChangeArrowheads="1"/>
          </p:cNvSpPr>
          <p:nvPr>
            <p:ph type="body" idx="1"/>
          </p:nvPr>
        </p:nvSpPr>
        <p:spPr>
          <a:xfrm>
            <a:off x="685800" y="1066800"/>
            <a:ext cx="7772400" cy="5029200"/>
          </a:xfrm>
        </p:spPr>
        <p:txBody>
          <a:bodyPr/>
          <a:lstStyle/>
          <a:p>
            <a:pPr eaLnBrk="1" hangingPunct="1">
              <a:lnSpc>
                <a:spcPct val="90000"/>
              </a:lnSpc>
              <a:buFontTx/>
              <a:buNone/>
            </a:pPr>
            <a:r>
              <a:rPr lang="en-US" altLang="en-US" sz="2800"/>
              <a:t>If </a:t>
            </a:r>
            <a:r>
              <a:rPr lang="en-US" altLang="en-US" sz="2800" i="1"/>
              <a:t>I</a:t>
            </a:r>
            <a:r>
              <a:rPr lang="en-US" altLang="en-US" sz="2800" i="1" baseline="-30000"/>
              <a:t>l</a:t>
            </a:r>
            <a:r>
              <a:rPr lang="en-US" altLang="en-US" sz="2800" i="1"/>
              <a:t> </a:t>
            </a:r>
            <a:r>
              <a:rPr lang="en-US" altLang="en-US" sz="2800"/>
              <a:t>is the intensity of the point </a:t>
            </a:r>
          </a:p>
          <a:p>
            <a:pPr eaLnBrk="1" hangingPunct="1">
              <a:lnSpc>
                <a:spcPct val="90000"/>
              </a:lnSpc>
              <a:buFontTx/>
              <a:buNone/>
            </a:pPr>
            <a:r>
              <a:rPr lang="en-US" altLang="en-US" sz="2800"/>
              <a:t>Light source, then the diffuse </a:t>
            </a:r>
          </a:p>
          <a:p>
            <a:pPr eaLnBrk="1" hangingPunct="1">
              <a:lnSpc>
                <a:spcPct val="90000"/>
              </a:lnSpc>
              <a:buFontTx/>
              <a:buNone/>
            </a:pPr>
            <a:r>
              <a:rPr lang="en-US" altLang="en-US" sz="2800"/>
              <a:t>reflection equation for a point </a:t>
            </a:r>
          </a:p>
          <a:p>
            <a:pPr eaLnBrk="1" hangingPunct="1">
              <a:lnSpc>
                <a:spcPct val="90000"/>
              </a:lnSpc>
              <a:buFontTx/>
              <a:buNone/>
            </a:pPr>
            <a:r>
              <a:rPr lang="en-US" altLang="en-US" sz="2800"/>
              <a:t>on the surface can be written as 	</a:t>
            </a:r>
          </a:p>
          <a:p>
            <a:pPr eaLnBrk="1" hangingPunct="1">
              <a:lnSpc>
                <a:spcPct val="90000"/>
              </a:lnSpc>
              <a:buFontTx/>
              <a:buNone/>
            </a:pPr>
            <a:r>
              <a:rPr lang="en-US" altLang="en-US" sz="2800" i="1"/>
              <a:t>	I</a:t>
            </a:r>
            <a:r>
              <a:rPr lang="en-US" altLang="en-US" sz="2800" i="1" baseline="-30000"/>
              <a:t>l,diff</a:t>
            </a:r>
            <a:r>
              <a:rPr lang="en-US" altLang="en-US" sz="2800"/>
              <a:t> = </a:t>
            </a:r>
            <a:r>
              <a:rPr lang="en-US" altLang="en-US" sz="2800" i="1"/>
              <a:t>k</a:t>
            </a:r>
            <a:r>
              <a:rPr lang="en-US" altLang="en-US" sz="2800" i="1" baseline="-30000"/>
              <a:t>d</a:t>
            </a:r>
            <a:r>
              <a:rPr lang="en-US" altLang="en-US" sz="2800" i="1"/>
              <a:t>I</a:t>
            </a:r>
            <a:r>
              <a:rPr lang="en-US" altLang="en-US" sz="2800" i="1" baseline="-30000"/>
              <a:t>l</a:t>
            </a:r>
            <a:r>
              <a:rPr lang="en-US" altLang="en-US" sz="2800"/>
              <a:t>cos</a:t>
            </a:r>
            <a:r>
              <a:rPr lang="en-US" altLang="en-US" sz="2800" i="1">
                <a:sym typeface="Symbol" panose="05050102010706020507" pitchFamily="18" charset="2"/>
              </a:rPr>
              <a:t></a:t>
            </a:r>
            <a:endParaRPr lang="en-US" altLang="en-US" sz="2800"/>
          </a:p>
          <a:p>
            <a:pPr eaLnBrk="1" hangingPunct="1">
              <a:lnSpc>
                <a:spcPct val="90000"/>
              </a:lnSpc>
              <a:buFontTx/>
              <a:buNone/>
            </a:pPr>
            <a:r>
              <a:rPr lang="en-US" altLang="en-US" sz="2800"/>
              <a:t>or</a:t>
            </a:r>
          </a:p>
          <a:p>
            <a:pPr eaLnBrk="1" hangingPunct="1">
              <a:lnSpc>
                <a:spcPct val="90000"/>
              </a:lnSpc>
              <a:buFontTx/>
              <a:buNone/>
            </a:pPr>
            <a:r>
              <a:rPr lang="en-US" altLang="en-US" sz="2800" i="1"/>
              <a:t>	I</a:t>
            </a:r>
            <a:r>
              <a:rPr lang="en-US" altLang="en-US" sz="2800" i="1" baseline="-30000"/>
              <a:t>l,diff</a:t>
            </a:r>
            <a:r>
              <a:rPr lang="en-US" altLang="en-US" sz="2800"/>
              <a:t> = </a:t>
            </a:r>
            <a:r>
              <a:rPr lang="en-US" altLang="en-US" sz="2800" i="1"/>
              <a:t>k</a:t>
            </a:r>
            <a:r>
              <a:rPr lang="en-US" altLang="en-US" sz="2800" i="1" baseline="-30000"/>
              <a:t>d</a:t>
            </a:r>
            <a:r>
              <a:rPr lang="en-US" altLang="en-US" sz="2800" i="1"/>
              <a:t>I</a:t>
            </a:r>
            <a:r>
              <a:rPr lang="en-US" altLang="en-US" sz="2800" i="1" baseline="-30000"/>
              <a:t>l</a:t>
            </a:r>
            <a:r>
              <a:rPr lang="en-US" altLang="en-US" sz="2800"/>
              <a:t>(N</a:t>
            </a:r>
            <a:r>
              <a:rPr lang="en-US" altLang="en-US" sz="2800" baseline="30000"/>
              <a:t>.</a:t>
            </a:r>
            <a:r>
              <a:rPr lang="en-US" altLang="en-US" sz="2800"/>
              <a:t>L)</a:t>
            </a:r>
          </a:p>
          <a:p>
            <a:pPr eaLnBrk="1" hangingPunct="1">
              <a:lnSpc>
                <a:spcPct val="90000"/>
              </a:lnSpc>
              <a:buFontTx/>
              <a:buNone/>
            </a:pPr>
            <a:r>
              <a:rPr lang="en-US" altLang="en-US" sz="2800"/>
              <a:t>where </a:t>
            </a:r>
          </a:p>
          <a:p>
            <a:pPr eaLnBrk="1" hangingPunct="1">
              <a:lnSpc>
                <a:spcPct val="90000"/>
              </a:lnSpc>
              <a:buFontTx/>
              <a:buNone/>
            </a:pPr>
            <a:r>
              <a:rPr lang="en-US" altLang="en-US" sz="2800" b="1"/>
              <a:t>N</a:t>
            </a:r>
            <a:r>
              <a:rPr lang="en-US" altLang="en-US" sz="2800"/>
              <a:t> is the unit normal vector to a surface and </a:t>
            </a:r>
            <a:r>
              <a:rPr lang="en-US" altLang="en-US" sz="2800" b="1"/>
              <a:t>L </a:t>
            </a:r>
            <a:r>
              <a:rPr lang="en-US" altLang="en-US" sz="2800"/>
              <a:t>is the</a:t>
            </a:r>
          </a:p>
          <a:p>
            <a:pPr eaLnBrk="1" hangingPunct="1">
              <a:lnSpc>
                <a:spcPct val="90000"/>
              </a:lnSpc>
              <a:buFontTx/>
              <a:buNone/>
            </a:pPr>
            <a:r>
              <a:rPr lang="en-US" altLang="en-US" sz="2800"/>
              <a:t>unit direction vector to the point light source from a</a:t>
            </a:r>
          </a:p>
          <a:p>
            <a:pPr eaLnBrk="1" hangingPunct="1">
              <a:lnSpc>
                <a:spcPct val="90000"/>
              </a:lnSpc>
              <a:buFontTx/>
              <a:buNone/>
            </a:pPr>
            <a:r>
              <a:rPr lang="en-US" altLang="en-US" sz="2800"/>
              <a:t>position on the surface.</a:t>
            </a:r>
          </a:p>
          <a:p>
            <a:pPr eaLnBrk="1" hangingPunct="1">
              <a:lnSpc>
                <a:spcPct val="90000"/>
              </a:lnSpc>
            </a:pPr>
            <a:endParaRPr lang="en-US" altLang="en-US" sz="2800"/>
          </a:p>
        </p:txBody>
      </p:sp>
      <p:grpSp>
        <p:nvGrpSpPr>
          <p:cNvPr id="27653" name="Group 16">
            <a:extLst>
              <a:ext uri="{FF2B5EF4-FFF2-40B4-BE49-F238E27FC236}">
                <a16:creationId xmlns:a16="http://schemas.microsoft.com/office/drawing/2014/main" id="{94F44E80-FE1C-4DB2-88B0-BA5CCBC9FBFA}"/>
              </a:ext>
            </a:extLst>
          </p:cNvPr>
          <p:cNvGrpSpPr>
            <a:grpSpLocks/>
          </p:cNvGrpSpPr>
          <p:nvPr/>
        </p:nvGrpSpPr>
        <p:grpSpPr bwMode="auto">
          <a:xfrm>
            <a:off x="5183188" y="1220788"/>
            <a:ext cx="4113212" cy="4341812"/>
            <a:chOff x="3408" y="768"/>
            <a:chExt cx="2591" cy="2735"/>
          </a:xfrm>
        </p:grpSpPr>
        <p:sp>
          <p:nvSpPr>
            <p:cNvPr id="27654" name="Line 5">
              <a:extLst>
                <a:ext uri="{FF2B5EF4-FFF2-40B4-BE49-F238E27FC236}">
                  <a16:creationId xmlns:a16="http://schemas.microsoft.com/office/drawing/2014/main" id="{EDC53254-A103-4855-B06B-8BB45F1E5404}"/>
                </a:ext>
              </a:extLst>
            </p:cNvPr>
            <p:cNvSpPr>
              <a:spLocks noChangeAspect="1" noChangeShapeType="1"/>
            </p:cNvSpPr>
            <p:nvPr/>
          </p:nvSpPr>
          <p:spPr bwMode="auto">
            <a:xfrm flipV="1">
              <a:off x="4847" y="912"/>
              <a:ext cx="0" cy="115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27655" name="Line 6">
              <a:extLst>
                <a:ext uri="{FF2B5EF4-FFF2-40B4-BE49-F238E27FC236}">
                  <a16:creationId xmlns:a16="http://schemas.microsoft.com/office/drawing/2014/main" id="{48FCFDE6-FE48-4FF9-B269-47F53B17301F}"/>
                </a:ext>
              </a:extLst>
            </p:cNvPr>
            <p:cNvSpPr>
              <a:spLocks noChangeAspect="1" noChangeShapeType="1"/>
            </p:cNvSpPr>
            <p:nvPr/>
          </p:nvSpPr>
          <p:spPr bwMode="auto">
            <a:xfrm flipH="1" flipV="1">
              <a:off x="4272" y="1200"/>
              <a:ext cx="863" cy="86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27656" name="Oval 7">
              <a:extLst>
                <a:ext uri="{FF2B5EF4-FFF2-40B4-BE49-F238E27FC236}">
                  <a16:creationId xmlns:a16="http://schemas.microsoft.com/office/drawing/2014/main" id="{5E8AE8B1-82F3-41C1-826F-ACF0BF792A87}"/>
                </a:ext>
              </a:extLst>
            </p:cNvPr>
            <p:cNvSpPr>
              <a:spLocks noChangeAspect="1" noChangeArrowheads="1"/>
            </p:cNvSpPr>
            <p:nvPr/>
          </p:nvSpPr>
          <p:spPr bwMode="auto">
            <a:xfrm>
              <a:off x="4128" y="1776"/>
              <a:ext cx="1439" cy="575"/>
            </a:xfrm>
            <a:prstGeom prst="ellipse">
              <a:avLst/>
            </a:prstGeom>
            <a:solidFill>
              <a:srgbClr val="C0C0C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endParaRPr lang="en-US" altLang="en-US"/>
            </a:p>
          </p:txBody>
        </p:sp>
        <p:sp>
          <p:nvSpPr>
            <p:cNvPr id="27657" name="Rectangle 8">
              <a:extLst>
                <a:ext uri="{FF2B5EF4-FFF2-40B4-BE49-F238E27FC236}">
                  <a16:creationId xmlns:a16="http://schemas.microsoft.com/office/drawing/2014/main" id="{BD699B81-9E75-4FA1-A32E-F3D25B3EEB71}"/>
                </a:ext>
              </a:extLst>
            </p:cNvPr>
            <p:cNvSpPr>
              <a:spLocks noChangeAspect="1" noChangeArrowheads="1"/>
            </p:cNvSpPr>
            <p:nvPr/>
          </p:nvSpPr>
          <p:spPr bwMode="auto">
            <a:xfrm>
              <a:off x="3984" y="2064"/>
              <a:ext cx="1727" cy="4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endParaRPr lang="en-US" altLang="en-US"/>
            </a:p>
          </p:txBody>
        </p:sp>
        <p:sp>
          <p:nvSpPr>
            <p:cNvPr id="27658" name="Text Box 9">
              <a:extLst>
                <a:ext uri="{FF2B5EF4-FFF2-40B4-BE49-F238E27FC236}">
                  <a16:creationId xmlns:a16="http://schemas.microsoft.com/office/drawing/2014/main" id="{0D5746E5-D62A-48F7-8AAF-0DB949B10784}"/>
                </a:ext>
              </a:extLst>
            </p:cNvPr>
            <p:cNvSpPr txBox="1">
              <a:spLocks noChangeAspect="1" noChangeArrowheads="1"/>
            </p:cNvSpPr>
            <p:nvPr/>
          </p:nvSpPr>
          <p:spPr bwMode="auto">
            <a:xfrm>
              <a:off x="3408" y="2044"/>
              <a:ext cx="2591" cy="1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ctr"/>
              <a:r>
                <a:rPr lang="en-US" altLang="en-US" sz="1200" b="1"/>
                <a:t>Fig. 9</a:t>
              </a:r>
            </a:p>
            <a:p>
              <a:pPr algn="ctr"/>
              <a:r>
                <a:rPr lang="en-US" altLang="en-US" sz="1200"/>
                <a:t>Angle of incidence</a:t>
              </a:r>
              <a:r>
                <a:rPr lang="en-US" altLang="en-US" sz="1200" i="1">
                  <a:sym typeface="Symbol" panose="05050102010706020507" pitchFamily="18" charset="2"/>
                </a:rPr>
                <a:t> </a:t>
              </a:r>
              <a:r>
                <a:rPr lang="en-US" altLang="en-US" sz="1200"/>
                <a:t> between the unit light-source </a:t>
              </a:r>
            </a:p>
            <a:p>
              <a:pPr algn="ctr"/>
              <a:r>
                <a:rPr lang="en-US" altLang="en-US" sz="1200"/>
                <a:t>direction vector </a:t>
              </a:r>
              <a:r>
                <a:rPr lang="en-US" altLang="en-US" sz="1200" b="1"/>
                <a:t>L</a:t>
              </a:r>
              <a:r>
                <a:rPr lang="en-US" altLang="en-US" sz="1200"/>
                <a:t> and the unit surface normal </a:t>
              </a:r>
              <a:r>
                <a:rPr lang="en-US" altLang="en-US" sz="1200" b="1"/>
                <a:t>N</a:t>
              </a:r>
              <a:r>
                <a:rPr lang="en-US" altLang="en-US" sz="1200"/>
                <a:t>.</a:t>
              </a:r>
            </a:p>
          </p:txBody>
        </p:sp>
        <p:sp>
          <p:nvSpPr>
            <p:cNvPr id="27659" name="Text Box 10">
              <a:extLst>
                <a:ext uri="{FF2B5EF4-FFF2-40B4-BE49-F238E27FC236}">
                  <a16:creationId xmlns:a16="http://schemas.microsoft.com/office/drawing/2014/main" id="{641BE6E0-47FC-4C4C-A6B6-4DF431FB20D4}"/>
                </a:ext>
              </a:extLst>
            </p:cNvPr>
            <p:cNvSpPr txBox="1">
              <a:spLocks noChangeAspect="1" noChangeArrowheads="1"/>
            </p:cNvSpPr>
            <p:nvPr/>
          </p:nvSpPr>
          <p:spPr bwMode="auto">
            <a:xfrm>
              <a:off x="4847" y="768"/>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r>
                <a:rPr lang="en-US" altLang="en-US" sz="1200" b="1"/>
                <a:t>N</a:t>
              </a:r>
            </a:p>
          </p:txBody>
        </p:sp>
        <p:sp>
          <p:nvSpPr>
            <p:cNvPr id="27660" name="Text Box 11">
              <a:extLst>
                <a:ext uri="{FF2B5EF4-FFF2-40B4-BE49-F238E27FC236}">
                  <a16:creationId xmlns:a16="http://schemas.microsoft.com/office/drawing/2014/main" id="{B262F0E7-4825-4616-889F-B56697096D69}"/>
                </a:ext>
              </a:extLst>
            </p:cNvPr>
            <p:cNvSpPr txBox="1">
              <a:spLocks noChangeAspect="1" noChangeArrowheads="1"/>
            </p:cNvSpPr>
            <p:nvPr/>
          </p:nvSpPr>
          <p:spPr bwMode="auto">
            <a:xfrm>
              <a:off x="3984" y="1200"/>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r>
                <a:rPr lang="en-US" altLang="en-US" sz="1200" b="1"/>
                <a:t>L</a:t>
              </a:r>
            </a:p>
          </p:txBody>
        </p:sp>
        <p:sp>
          <p:nvSpPr>
            <p:cNvPr id="27661" name="Text Box 12">
              <a:extLst>
                <a:ext uri="{FF2B5EF4-FFF2-40B4-BE49-F238E27FC236}">
                  <a16:creationId xmlns:a16="http://schemas.microsoft.com/office/drawing/2014/main" id="{42ADFB5B-7428-4959-B6B9-15596E659547}"/>
                </a:ext>
              </a:extLst>
            </p:cNvPr>
            <p:cNvSpPr txBox="1">
              <a:spLocks noChangeAspect="1" noChangeArrowheads="1"/>
            </p:cNvSpPr>
            <p:nvPr/>
          </p:nvSpPr>
          <p:spPr bwMode="auto">
            <a:xfrm>
              <a:off x="3840" y="1008"/>
              <a:ext cx="10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r>
                <a:rPr lang="en-US" altLang="en-US" sz="1200"/>
                <a:t>To Light Source</a:t>
              </a:r>
            </a:p>
          </p:txBody>
        </p:sp>
        <p:sp>
          <p:nvSpPr>
            <p:cNvPr id="27662" name="Text Box 13">
              <a:extLst>
                <a:ext uri="{FF2B5EF4-FFF2-40B4-BE49-F238E27FC236}">
                  <a16:creationId xmlns:a16="http://schemas.microsoft.com/office/drawing/2014/main" id="{CFE76074-0BA7-439C-9624-B936EF09354B}"/>
                </a:ext>
              </a:extLst>
            </p:cNvPr>
            <p:cNvSpPr txBox="1">
              <a:spLocks noChangeAspect="1" noChangeArrowheads="1"/>
            </p:cNvSpPr>
            <p:nvPr/>
          </p:nvSpPr>
          <p:spPr bwMode="auto">
            <a:xfrm>
              <a:off x="4560" y="1344"/>
              <a:ext cx="431"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r>
                <a:rPr lang="en-US" altLang="en-US" sz="1200" i="1">
                  <a:sym typeface="Symbol" panose="05050102010706020507" pitchFamily="18" charset="2"/>
                </a:rPr>
                <a:t></a:t>
              </a:r>
              <a:endParaRPr lang="en-US" altLang="en-US" sz="1200"/>
            </a:p>
          </p:txBody>
        </p:sp>
        <p:sp>
          <p:nvSpPr>
            <p:cNvPr id="27663" name="Freeform 14">
              <a:extLst>
                <a:ext uri="{FF2B5EF4-FFF2-40B4-BE49-F238E27FC236}">
                  <a16:creationId xmlns:a16="http://schemas.microsoft.com/office/drawing/2014/main" id="{18A8834A-7B7C-46F6-8C4C-85D7B8BE7D8D}"/>
                </a:ext>
              </a:extLst>
            </p:cNvPr>
            <p:cNvSpPr>
              <a:spLocks noChangeAspect="1"/>
            </p:cNvSpPr>
            <p:nvPr/>
          </p:nvSpPr>
          <p:spPr bwMode="auto">
            <a:xfrm>
              <a:off x="4727" y="1593"/>
              <a:ext cx="108" cy="57"/>
            </a:xfrm>
            <a:custGeom>
              <a:avLst/>
              <a:gdLst>
                <a:gd name="T0" fmla="*/ 0 w 135"/>
                <a:gd name="T1" fmla="*/ 2 h 71"/>
                <a:gd name="T2" fmla="*/ 2 w 135"/>
                <a:gd name="T3" fmla="*/ 2 h 71"/>
                <a:gd name="T4" fmla="*/ 0 60000 65536"/>
                <a:gd name="T5" fmla="*/ 0 60000 65536"/>
                <a:gd name="T6" fmla="*/ 0 w 135"/>
                <a:gd name="T7" fmla="*/ 0 h 71"/>
                <a:gd name="T8" fmla="*/ 135 w 135"/>
                <a:gd name="T9" fmla="*/ 71 h 71"/>
              </a:gdLst>
              <a:ahLst/>
              <a:cxnLst>
                <a:cxn ang="T4">
                  <a:pos x="T0" y="T1"/>
                </a:cxn>
                <a:cxn ang="T5">
                  <a:pos x="T2" y="T3"/>
                </a:cxn>
              </a:cxnLst>
              <a:rect l="T6" t="T7" r="T8" b="T9"/>
              <a:pathLst>
                <a:path w="135" h="71">
                  <a:moveTo>
                    <a:pt x="0" y="71"/>
                  </a:moveTo>
                  <a:cubicBezTo>
                    <a:pt x="19" y="0"/>
                    <a:pt x="74" y="3"/>
                    <a:pt x="135" y="3"/>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endParaRPr lang="en-US" altLang="en-US"/>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5">
            <a:extLst>
              <a:ext uri="{FF2B5EF4-FFF2-40B4-BE49-F238E27FC236}">
                <a16:creationId xmlns:a16="http://schemas.microsoft.com/office/drawing/2014/main" id="{04E44648-438A-4188-ADC3-4CD8ECEBF0F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0FBAEE26-3D36-4F46-A0B8-DA2D8C3EF642}" type="slidenum">
              <a:rPr lang="ar-SA" altLang="en-US" sz="1400"/>
              <a:pPr eaLnBrk="1" hangingPunct="1"/>
              <a:t>27</a:t>
            </a:fld>
            <a:endParaRPr lang="en-US" altLang="en-US" sz="1400"/>
          </a:p>
        </p:txBody>
      </p:sp>
      <p:sp>
        <p:nvSpPr>
          <p:cNvPr id="28675" name="Rectangle 2">
            <a:extLst>
              <a:ext uri="{FF2B5EF4-FFF2-40B4-BE49-F238E27FC236}">
                <a16:creationId xmlns:a16="http://schemas.microsoft.com/office/drawing/2014/main" id="{641BE088-340F-4D12-833A-FCED66CFF4D7}"/>
              </a:ext>
            </a:extLst>
          </p:cNvPr>
          <p:cNvSpPr>
            <a:spLocks noGrp="1" noChangeArrowheads="1"/>
          </p:cNvSpPr>
          <p:nvPr>
            <p:ph type="title"/>
          </p:nvPr>
        </p:nvSpPr>
        <p:spPr>
          <a:xfrm>
            <a:off x="685800" y="457200"/>
            <a:ext cx="7772400" cy="1143000"/>
          </a:xfrm>
        </p:spPr>
        <p:txBody>
          <a:bodyPr/>
          <a:lstStyle/>
          <a:p>
            <a:pPr eaLnBrk="1" hangingPunct="1"/>
            <a:r>
              <a:rPr lang="en-US" altLang="en-US">
                <a:solidFill>
                  <a:srgbClr val="C00000"/>
                </a:solidFill>
              </a:rPr>
              <a:t>Diffuse Reflection</a:t>
            </a:r>
          </a:p>
        </p:txBody>
      </p:sp>
      <p:sp>
        <p:nvSpPr>
          <p:cNvPr id="28676" name="Rectangle 3">
            <a:extLst>
              <a:ext uri="{FF2B5EF4-FFF2-40B4-BE49-F238E27FC236}">
                <a16:creationId xmlns:a16="http://schemas.microsoft.com/office/drawing/2014/main" id="{ABDF5220-2C13-4844-9FC5-B76919FB0559}"/>
              </a:ext>
            </a:extLst>
          </p:cNvPr>
          <p:cNvSpPr>
            <a:spLocks noGrp="1" noChangeArrowheads="1"/>
          </p:cNvSpPr>
          <p:nvPr>
            <p:ph type="body" idx="1"/>
          </p:nvPr>
        </p:nvSpPr>
        <p:spPr>
          <a:xfrm>
            <a:off x="685800" y="1676400"/>
            <a:ext cx="7772400" cy="4191000"/>
          </a:xfrm>
        </p:spPr>
        <p:txBody>
          <a:bodyPr/>
          <a:lstStyle/>
          <a:p>
            <a:pPr eaLnBrk="1" hangingPunct="1">
              <a:buFontTx/>
              <a:buNone/>
            </a:pPr>
            <a:r>
              <a:rPr lang="en-US" altLang="en-US"/>
              <a:t>Figure 10 illustrates the illumination with</a:t>
            </a:r>
          </a:p>
          <a:p>
            <a:pPr eaLnBrk="1" hangingPunct="1">
              <a:buFontTx/>
              <a:buNone/>
            </a:pPr>
            <a:r>
              <a:rPr lang="en-US" altLang="en-US"/>
              <a:t>diffuse reflection, using various values of</a:t>
            </a:r>
          </a:p>
          <a:p>
            <a:pPr eaLnBrk="1" hangingPunct="1">
              <a:buFontTx/>
              <a:buNone/>
            </a:pPr>
            <a:r>
              <a:rPr lang="en-US" altLang="en-US"/>
              <a:t>parameter </a:t>
            </a:r>
            <a:r>
              <a:rPr lang="en-US" altLang="en-US" i="1"/>
              <a:t>k</a:t>
            </a:r>
            <a:r>
              <a:rPr lang="en-US" altLang="en-US" i="1" baseline="-30000"/>
              <a:t>d</a:t>
            </a:r>
            <a:r>
              <a:rPr lang="en-US" altLang="en-US"/>
              <a:t> between 0 and1.</a:t>
            </a:r>
          </a:p>
          <a:p>
            <a:pPr eaLnBrk="1" hangingPunct="1"/>
            <a:endParaRPr lang="en-US" altLang="en-US"/>
          </a:p>
        </p:txBody>
      </p:sp>
      <p:grpSp>
        <p:nvGrpSpPr>
          <p:cNvPr id="28677" name="Group 15">
            <a:extLst>
              <a:ext uri="{FF2B5EF4-FFF2-40B4-BE49-F238E27FC236}">
                <a16:creationId xmlns:a16="http://schemas.microsoft.com/office/drawing/2014/main" id="{CC5358CC-E7AD-4225-BFBE-3D2965A704BA}"/>
              </a:ext>
            </a:extLst>
          </p:cNvPr>
          <p:cNvGrpSpPr>
            <a:grpSpLocks noChangeAspect="1"/>
          </p:cNvGrpSpPr>
          <p:nvPr/>
        </p:nvGrpSpPr>
        <p:grpSpPr bwMode="auto">
          <a:xfrm>
            <a:off x="76200" y="3852863"/>
            <a:ext cx="9001125" cy="2547937"/>
            <a:chOff x="283" y="11731"/>
            <a:chExt cx="11339" cy="3209"/>
          </a:xfrm>
        </p:grpSpPr>
        <p:pic>
          <p:nvPicPr>
            <p:cNvPr id="28678" name="Picture 16" descr="O:\temp\Fig14_3.jpg">
              <a:extLst>
                <a:ext uri="{FF2B5EF4-FFF2-40B4-BE49-F238E27FC236}">
                  <a16:creationId xmlns:a16="http://schemas.microsoft.com/office/drawing/2014/main" id="{83E8A872-3B24-4991-A01E-326E79CFB3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 y="11731"/>
              <a:ext cx="11339" cy="2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9" name="Text Box 17">
              <a:extLst>
                <a:ext uri="{FF2B5EF4-FFF2-40B4-BE49-F238E27FC236}">
                  <a16:creationId xmlns:a16="http://schemas.microsoft.com/office/drawing/2014/main" id="{163A20D5-461E-4F13-8093-7742B28022F2}"/>
                </a:ext>
              </a:extLst>
            </p:cNvPr>
            <p:cNvSpPr txBox="1">
              <a:spLocks noChangeAspect="1" noChangeArrowheads="1"/>
            </p:cNvSpPr>
            <p:nvPr/>
          </p:nvSpPr>
          <p:spPr bwMode="auto">
            <a:xfrm>
              <a:off x="1093" y="13860"/>
              <a:ext cx="9720" cy="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ctr"/>
              <a:r>
                <a:rPr lang="en-US" altLang="en-US" sz="1200" b="1"/>
                <a:t>Fig. 10</a:t>
              </a:r>
            </a:p>
            <a:p>
              <a:pPr algn="ctr"/>
              <a:r>
                <a:rPr lang="en-US" altLang="en-US" sz="1200">
                  <a:latin typeface="Times New Roman (Hebrew)" pitchFamily="18" charset="0"/>
                  <a:cs typeface="Times New Roman (Hebrew)" pitchFamily="18" charset="0"/>
                </a:rPr>
                <a:t>Series of pictures of sphere illuminated by diffuse reflection model only using different </a:t>
              </a:r>
              <a:r>
                <a:rPr lang="en-US" altLang="en-US" sz="1200" i="1">
                  <a:latin typeface="Times New Roman (Hebrew)" pitchFamily="18" charset="0"/>
                  <a:cs typeface="Times New Roman (Hebrew)" pitchFamily="18" charset="0"/>
                </a:rPr>
                <a:t>k</a:t>
              </a:r>
              <a:r>
                <a:rPr lang="en-US" altLang="en-US" sz="1200" i="1" baseline="-25000">
                  <a:latin typeface="Times New Roman (Hebrew)" pitchFamily="18" charset="0"/>
                  <a:cs typeface="Times New Roman (Hebrew)" pitchFamily="18" charset="0"/>
                </a:rPr>
                <a:t>d</a:t>
              </a:r>
              <a:r>
                <a:rPr lang="en-US" altLang="en-US" sz="1200">
                  <a:latin typeface="Times New Roman (Hebrew)" pitchFamily="18" charset="0"/>
                  <a:cs typeface="Times New Roman (Hebrew)" pitchFamily="18" charset="0"/>
                </a:rPr>
                <a:t> values (0.4, 0.55, 0.7, 0.85,1.0).</a:t>
              </a:r>
              <a:endParaRPr lang="en-US" altLang="en-US">
                <a:cs typeface="Times New Roman (Hebrew)" pitchFamily="18" charset="0"/>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5">
            <a:extLst>
              <a:ext uri="{FF2B5EF4-FFF2-40B4-BE49-F238E27FC236}">
                <a16:creationId xmlns:a16="http://schemas.microsoft.com/office/drawing/2014/main" id="{5356D626-6EF7-4607-8D6C-F5A6731A2DD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4B2B411A-B20A-4C22-9671-EC1ADDBA52AD}" type="slidenum">
              <a:rPr lang="ar-SA" altLang="en-US" sz="1400"/>
              <a:pPr eaLnBrk="1" hangingPunct="1"/>
              <a:t>28</a:t>
            </a:fld>
            <a:endParaRPr lang="en-US" altLang="en-US" sz="1400"/>
          </a:p>
        </p:txBody>
      </p:sp>
      <p:sp>
        <p:nvSpPr>
          <p:cNvPr id="29699" name="Rectangle 2">
            <a:extLst>
              <a:ext uri="{FF2B5EF4-FFF2-40B4-BE49-F238E27FC236}">
                <a16:creationId xmlns:a16="http://schemas.microsoft.com/office/drawing/2014/main" id="{EC349B0B-93A2-492D-968A-D7BE4C82A283}"/>
              </a:ext>
            </a:extLst>
          </p:cNvPr>
          <p:cNvSpPr>
            <a:spLocks noGrp="1" noChangeArrowheads="1"/>
          </p:cNvSpPr>
          <p:nvPr>
            <p:ph type="title"/>
          </p:nvPr>
        </p:nvSpPr>
        <p:spPr>
          <a:xfrm>
            <a:off x="685800" y="76200"/>
            <a:ext cx="7772400" cy="1143000"/>
          </a:xfrm>
        </p:spPr>
        <p:txBody>
          <a:bodyPr/>
          <a:lstStyle/>
          <a:p>
            <a:pPr eaLnBrk="1" hangingPunct="1"/>
            <a:r>
              <a:rPr lang="en-US" altLang="en-US">
                <a:solidFill>
                  <a:srgbClr val="C00000"/>
                </a:solidFill>
              </a:rPr>
              <a:t>Diffuse Reflection</a:t>
            </a:r>
          </a:p>
        </p:txBody>
      </p:sp>
      <p:sp>
        <p:nvSpPr>
          <p:cNvPr id="29700" name="Rectangle 3">
            <a:extLst>
              <a:ext uri="{FF2B5EF4-FFF2-40B4-BE49-F238E27FC236}">
                <a16:creationId xmlns:a16="http://schemas.microsoft.com/office/drawing/2014/main" id="{33273027-AFBC-4C9C-929F-2BF010279171}"/>
              </a:ext>
            </a:extLst>
          </p:cNvPr>
          <p:cNvSpPr>
            <a:spLocks noGrp="1" noChangeArrowheads="1"/>
          </p:cNvSpPr>
          <p:nvPr>
            <p:ph type="body" idx="1"/>
          </p:nvPr>
        </p:nvSpPr>
        <p:spPr>
          <a:xfrm>
            <a:off x="685800" y="990600"/>
            <a:ext cx="7772400" cy="2362200"/>
          </a:xfrm>
        </p:spPr>
        <p:txBody>
          <a:bodyPr/>
          <a:lstStyle/>
          <a:p>
            <a:pPr eaLnBrk="1" hangingPunct="1">
              <a:lnSpc>
                <a:spcPct val="90000"/>
              </a:lnSpc>
              <a:buFontTx/>
              <a:buNone/>
            </a:pPr>
            <a:r>
              <a:rPr lang="en-US" altLang="en-US" sz="2800"/>
              <a:t>We can combine the ambient and point-source</a:t>
            </a:r>
          </a:p>
          <a:p>
            <a:pPr eaLnBrk="1" hangingPunct="1">
              <a:lnSpc>
                <a:spcPct val="90000"/>
              </a:lnSpc>
              <a:buFontTx/>
              <a:buNone/>
            </a:pPr>
            <a:r>
              <a:rPr lang="en-US" altLang="en-US" sz="2800"/>
              <a:t>intensity calculations to obtain an expression for the</a:t>
            </a:r>
          </a:p>
          <a:p>
            <a:pPr eaLnBrk="1" hangingPunct="1">
              <a:lnSpc>
                <a:spcPct val="90000"/>
              </a:lnSpc>
              <a:buFontTx/>
              <a:buNone/>
            </a:pPr>
            <a:r>
              <a:rPr lang="en-US" altLang="en-US" sz="2800"/>
              <a:t>total diffuse reflection.</a:t>
            </a:r>
          </a:p>
          <a:p>
            <a:pPr algn="ctr" eaLnBrk="1" hangingPunct="1">
              <a:lnSpc>
                <a:spcPct val="90000"/>
              </a:lnSpc>
              <a:buFontTx/>
              <a:buNone/>
            </a:pPr>
            <a:r>
              <a:rPr lang="en-US" altLang="en-US" sz="2800"/>
              <a:t> </a:t>
            </a:r>
            <a:r>
              <a:rPr lang="en-US" altLang="en-US" sz="2800" i="1"/>
              <a:t>I</a:t>
            </a:r>
            <a:r>
              <a:rPr lang="en-US" altLang="en-US" sz="2800" i="1" baseline="-30000"/>
              <a:t>diff</a:t>
            </a:r>
            <a:r>
              <a:rPr lang="en-US" altLang="en-US" sz="2800"/>
              <a:t> = </a:t>
            </a:r>
            <a:r>
              <a:rPr lang="en-US" altLang="en-US" sz="2800" i="1"/>
              <a:t>k</a:t>
            </a:r>
            <a:r>
              <a:rPr lang="en-US" altLang="en-US" sz="2800" i="1" baseline="-30000"/>
              <a:t>a</a:t>
            </a:r>
            <a:r>
              <a:rPr lang="en-US" altLang="en-US" sz="2800" i="1"/>
              <a:t>I</a:t>
            </a:r>
            <a:r>
              <a:rPr lang="en-US" altLang="en-US" sz="2800" i="1" baseline="-30000"/>
              <a:t>a</a:t>
            </a:r>
            <a:r>
              <a:rPr lang="en-US" altLang="en-US" sz="2800" i="1"/>
              <a:t>+k</a:t>
            </a:r>
            <a:r>
              <a:rPr lang="en-US" altLang="en-US" sz="2800" i="1" baseline="-30000"/>
              <a:t>d</a:t>
            </a:r>
            <a:r>
              <a:rPr lang="en-US" altLang="en-US" sz="2800" i="1"/>
              <a:t>I</a:t>
            </a:r>
            <a:r>
              <a:rPr lang="en-US" altLang="en-US" sz="2800" i="1" baseline="-30000"/>
              <a:t>l</a:t>
            </a:r>
            <a:r>
              <a:rPr lang="en-US" altLang="en-US" sz="2800"/>
              <a:t>(</a:t>
            </a:r>
            <a:r>
              <a:rPr lang="en-US" altLang="en-US" sz="2800" b="1"/>
              <a:t>N</a:t>
            </a:r>
            <a:r>
              <a:rPr lang="en-US" altLang="en-US" sz="2800" b="1" baseline="30000"/>
              <a:t>.</a:t>
            </a:r>
            <a:r>
              <a:rPr lang="en-US" altLang="en-US" sz="2800" b="1"/>
              <a:t>L</a:t>
            </a:r>
            <a:r>
              <a:rPr lang="en-US" altLang="en-US" sz="2800"/>
              <a:t>)</a:t>
            </a:r>
          </a:p>
          <a:p>
            <a:pPr eaLnBrk="1" hangingPunct="1">
              <a:lnSpc>
                <a:spcPct val="90000"/>
              </a:lnSpc>
              <a:buFontTx/>
              <a:buNone/>
            </a:pPr>
            <a:r>
              <a:rPr lang="en-US" altLang="en-US" sz="2800"/>
              <a:t>where both </a:t>
            </a:r>
            <a:r>
              <a:rPr lang="en-US" altLang="en-US" sz="2800" i="1"/>
              <a:t>k</a:t>
            </a:r>
            <a:r>
              <a:rPr lang="en-US" altLang="en-US" sz="2800" i="1" baseline="-30000"/>
              <a:t>a</a:t>
            </a:r>
            <a:r>
              <a:rPr lang="en-US" altLang="en-US" sz="2800" i="1"/>
              <a:t> </a:t>
            </a:r>
            <a:r>
              <a:rPr lang="en-US" altLang="en-US" sz="2800"/>
              <a:t>and</a:t>
            </a:r>
            <a:r>
              <a:rPr lang="en-US" altLang="en-US" sz="2800" i="1"/>
              <a:t> k</a:t>
            </a:r>
            <a:r>
              <a:rPr lang="en-US" altLang="en-US" sz="2800" i="1" baseline="-30000"/>
              <a:t>d</a:t>
            </a:r>
            <a:r>
              <a:rPr lang="en-US" altLang="en-US" sz="2800"/>
              <a:t> depend on surface material</a:t>
            </a:r>
          </a:p>
          <a:p>
            <a:pPr eaLnBrk="1" hangingPunct="1">
              <a:lnSpc>
                <a:spcPct val="90000"/>
              </a:lnSpc>
              <a:buFontTx/>
              <a:buNone/>
            </a:pPr>
            <a:r>
              <a:rPr lang="en-US" altLang="en-US" sz="2800"/>
              <a:t>properties and are assigned values in the range from</a:t>
            </a:r>
          </a:p>
          <a:p>
            <a:pPr eaLnBrk="1" hangingPunct="1">
              <a:lnSpc>
                <a:spcPct val="90000"/>
              </a:lnSpc>
              <a:buFontTx/>
              <a:buNone/>
            </a:pPr>
            <a:r>
              <a:rPr lang="en-US" altLang="en-US" sz="2800"/>
              <a:t>0 to 1.</a:t>
            </a:r>
          </a:p>
          <a:p>
            <a:pPr eaLnBrk="1" hangingPunct="1">
              <a:lnSpc>
                <a:spcPct val="90000"/>
              </a:lnSpc>
            </a:pPr>
            <a:endParaRPr lang="en-US" altLang="en-US" sz="2800"/>
          </a:p>
        </p:txBody>
      </p:sp>
      <p:grpSp>
        <p:nvGrpSpPr>
          <p:cNvPr id="29701" name="Group 7">
            <a:extLst>
              <a:ext uri="{FF2B5EF4-FFF2-40B4-BE49-F238E27FC236}">
                <a16:creationId xmlns:a16="http://schemas.microsoft.com/office/drawing/2014/main" id="{42549332-496A-4CD0-82FE-7A02B772EE02}"/>
              </a:ext>
            </a:extLst>
          </p:cNvPr>
          <p:cNvGrpSpPr>
            <a:grpSpLocks noChangeAspect="1"/>
          </p:cNvGrpSpPr>
          <p:nvPr/>
        </p:nvGrpSpPr>
        <p:grpSpPr bwMode="auto">
          <a:xfrm>
            <a:off x="76200" y="4273550"/>
            <a:ext cx="9001125" cy="2432050"/>
            <a:chOff x="283" y="3417"/>
            <a:chExt cx="11339" cy="3063"/>
          </a:xfrm>
        </p:grpSpPr>
        <p:pic>
          <p:nvPicPr>
            <p:cNvPr id="29702" name="Picture 8" descr="Fig14_4">
              <a:extLst>
                <a:ext uri="{FF2B5EF4-FFF2-40B4-BE49-F238E27FC236}">
                  <a16:creationId xmlns:a16="http://schemas.microsoft.com/office/drawing/2014/main" id="{075AD4A2-DC3D-46FF-A226-2CBF75326E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 y="3417"/>
              <a:ext cx="11339" cy="2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3" name="Text Box 9">
              <a:extLst>
                <a:ext uri="{FF2B5EF4-FFF2-40B4-BE49-F238E27FC236}">
                  <a16:creationId xmlns:a16="http://schemas.microsoft.com/office/drawing/2014/main" id="{238DC085-0E92-4743-B6E8-696DC71E0FD3}"/>
                </a:ext>
              </a:extLst>
            </p:cNvPr>
            <p:cNvSpPr txBox="1">
              <a:spLocks noChangeAspect="1" noChangeArrowheads="1"/>
            </p:cNvSpPr>
            <p:nvPr/>
          </p:nvSpPr>
          <p:spPr bwMode="auto">
            <a:xfrm>
              <a:off x="1620" y="5400"/>
              <a:ext cx="8460" cy="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ctr"/>
              <a:r>
                <a:rPr lang="en-US" altLang="en-US" sz="1200" b="1"/>
                <a:t>Fig. 11</a:t>
              </a:r>
            </a:p>
            <a:p>
              <a:pPr algn="ctr"/>
              <a:r>
                <a:rPr lang="en-US" altLang="en-US" sz="1200">
                  <a:latin typeface="Times New Roman (Hebrew)" pitchFamily="18" charset="0"/>
                  <a:cs typeface="Times New Roman (Hebrew)" pitchFamily="18" charset="0"/>
                </a:rPr>
                <a:t>Series of pictures of sphere illuminated by ambient and diffuse reflection model.</a:t>
              </a:r>
            </a:p>
            <a:p>
              <a:pPr algn="ctr"/>
              <a:r>
                <a:rPr lang="en-US" altLang="en-US" sz="1200">
                  <a:latin typeface="Times New Roman (Hebrew)" pitchFamily="18" charset="0"/>
                  <a:cs typeface="Times New Roman (Hebrew)" pitchFamily="18" charset="0"/>
                </a:rPr>
                <a:t> </a:t>
              </a:r>
              <a:r>
                <a:rPr lang="en-US" altLang="en-US" sz="1200" i="1">
                  <a:latin typeface="Times New Roman (Hebrew)" pitchFamily="18" charset="0"/>
                  <a:cs typeface="Times New Roman (Hebrew)" pitchFamily="18" charset="0"/>
                </a:rPr>
                <a:t>I</a:t>
              </a:r>
              <a:r>
                <a:rPr lang="en-US" altLang="en-US" sz="1200" i="1" baseline="-25000">
                  <a:latin typeface="Times New Roman (Hebrew)" pitchFamily="18" charset="0"/>
                  <a:cs typeface="Times New Roman (Hebrew)" pitchFamily="18" charset="0"/>
                </a:rPr>
                <a:t>a</a:t>
              </a:r>
              <a:r>
                <a:rPr lang="en-US" altLang="en-US" sz="1200">
                  <a:latin typeface="Times New Roman (Hebrew)" pitchFamily="18" charset="0"/>
                  <a:cs typeface="Times New Roman (Hebrew)" pitchFamily="18" charset="0"/>
                </a:rPr>
                <a:t> = </a:t>
              </a:r>
              <a:r>
                <a:rPr lang="en-US" altLang="en-US" sz="1200" i="1">
                  <a:latin typeface="Times New Roman (Hebrew)" pitchFamily="18" charset="0"/>
                  <a:cs typeface="Times New Roman (Hebrew)" pitchFamily="18" charset="0"/>
                </a:rPr>
                <a:t>I</a:t>
              </a:r>
              <a:r>
                <a:rPr lang="en-US" altLang="en-US" sz="1200" i="1" baseline="-25000">
                  <a:latin typeface="Times New Roman (Hebrew)" pitchFamily="18" charset="0"/>
                  <a:cs typeface="Times New Roman (Hebrew)" pitchFamily="18" charset="0"/>
                </a:rPr>
                <a:t>l</a:t>
              </a:r>
              <a:r>
                <a:rPr lang="en-US" altLang="en-US" sz="1200">
                  <a:latin typeface="Times New Roman (Hebrew)" pitchFamily="18" charset="0"/>
                  <a:cs typeface="Times New Roman (Hebrew)" pitchFamily="18" charset="0"/>
                </a:rPr>
                <a:t> = 1.0, </a:t>
              </a:r>
              <a:r>
                <a:rPr lang="en-US" altLang="en-US" sz="1200" i="1">
                  <a:latin typeface="Times New Roman (Hebrew)" pitchFamily="18" charset="0"/>
                  <a:cs typeface="Times New Roman (Hebrew)" pitchFamily="18" charset="0"/>
                </a:rPr>
                <a:t>k</a:t>
              </a:r>
              <a:r>
                <a:rPr lang="en-US" altLang="en-US" sz="1200" i="1" baseline="-25000">
                  <a:latin typeface="Times New Roman (Hebrew)" pitchFamily="18" charset="0"/>
                  <a:cs typeface="Times New Roman (Hebrew)" pitchFamily="18" charset="0"/>
                </a:rPr>
                <a:t>d</a:t>
              </a:r>
              <a:r>
                <a:rPr lang="en-US" altLang="en-US" sz="1200">
                  <a:latin typeface="Times New Roman (Hebrew)" pitchFamily="18" charset="0"/>
                  <a:cs typeface="Times New Roman (Hebrew)" pitchFamily="18" charset="0"/>
                </a:rPr>
                <a:t> = 0.4 and </a:t>
              </a:r>
              <a:r>
                <a:rPr lang="en-US" altLang="en-US" sz="1200" i="1">
                  <a:latin typeface="Times New Roman (Hebrew)" pitchFamily="18" charset="0"/>
                  <a:cs typeface="Times New Roman (Hebrew)" pitchFamily="18" charset="0"/>
                </a:rPr>
                <a:t>k</a:t>
              </a:r>
              <a:r>
                <a:rPr lang="en-US" altLang="en-US" sz="1200" i="1" baseline="-25000">
                  <a:latin typeface="Times New Roman (Hebrew)" pitchFamily="18" charset="0"/>
                  <a:cs typeface="Times New Roman (Hebrew)" pitchFamily="18" charset="0"/>
                </a:rPr>
                <a:t>a</a:t>
              </a:r>
              <a:r>
                <a:rPr lang="en-US" altLang="en-US" sz="1200">
                  <a:latin typeface="Times New Roman (Hebrew)" pitchFamily="18" charset="0"/>
                  <a:cs typeface="Times New Roman (Hebrew)" pitchFamily="18" charset="0"/>
                </a:rPr>
                <a:t> values (0.0, 0.15, 0.30, 0.45, 0.60).</a:t>
              </a:r>
            </a:p>
            <a:p>
              <a:pPr algn="ctr"/>
              <a:endParaRPr lang="en-US" altLang="en-US" sz="1200"/>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5">
            <a:extLst>
              <a:ext uri="{FF2B5EF4-FFF2-40B4-BE49-F238E27FC236}">
                <a16:creationId xmlns:a16="http://schemas.microsoft.com/office/drawing/2014/main" id="{460AEA61-624B-417B-B182-2CB8A1E621E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FDACB97B-70A0-452D-9E30-F8EC20CD306C}" type="slidenum">
              <a:rPr lang="ar-SA" altLang="en-US" sz="1400"/>
              <a:pPr eaLnBrk="1" hangingPunct="1"/>
              <a:t>29</a:t>
            </a:fld>
            <a:endParaRPr lang="en-US" altLang="en-US" sz="1400"/>
          </a:p>
        </p:txBody>
      </p:sp>
      <p:sp>
        <p:nvSpPr>
          <p:cNvPr id="30723" name="Rectangle 2">
            <a:extLst>
              <a:ext uri="{FF2B5EF4-FFF2-40B4-BE49-F238E27FC236}">
                <a16:creationId xmlns:a16="http://schemas.microsoft.com/office/drawing/2014/main" id="{C71758F4-81AE-4133-BE7D-A19A7DFB897F}"/>
              </a:ext>
            </a:extLst>
          </p:cNvPr>
          <p:cNvSpPr>
            <a:spLocks noGrp="1" noChangeArrowheads="1"/>
          </p:cNvSpPr>
          <p:nvPr>
            <p:ph type="title"/>
          </p:nvPr>
        </p:nvSpPr>
        <p:spPr>
          <a:xfrm>
            <a:off x="685800" y="76200"/>
            <a:ext cx="7772400" cy="1143000"/>
          </a:xfrm>
        </p:spPr>
        <p:txBody>
          <a:bodyPr/>
          <a:lstStyle/>
          <a:p>
            <a:pPr eaLnBrk="1" hangingPunct="1"/>
            <a:r>
              <a:rPr lang="en-US" altLang="en-US" sz="3200">
                <a:solidFill>
                  <a:srgbClr val="C00000"/>
                </a:solidFill>
              </a:rPr>
              <a:t>Diffuse Reflection - Example</a:t>
            </a:r>
          </a:p>
        </p:txBody>
      </p:sp>
      <p:grpSp>
        <p:nvGrpSpPr>
          <p:cNvPr id="30724" name="Group 7">
            <a:extLst>
              <a:ext uri="{FF2B5EF4-FFF2-40B4-BE49-F238E27FC236}">
                <a16:creationId xmlns:a16="http://schemas.microsoft.com/office/drawing/2014/main" id="{6736966E-CA89-4AE9-A8BF-F0E09750A50F}"/>
              </a:ext>
            </a:extLst>
          </p:cNvPr>
          <p:cNvGrpSpPr>
            <a:grpSpLocks noChangeAspect="1"/>
          </p:cNvGrpSpPr>
          <p:nvPr/>
        </p:nvGrpSpPr>
        <p:grpSpPr bwMode="auto">
          <a:xfrm>
            <a:off x="838200" y="1003300"/>
            <a:ext cx="7589838" cy="6083300"/>
            <a:chOff x="1797" y="6840"/>
            <a:chExt cx="8310" cy="6660"/>
          </a:xfrm>
        </p:grpSpPr>
        <p:pic>
          <p:nvPicPr>
            <p:cNvPr id="30725" name="Picture 8" descr="..\.html\ClassNotes\Illumination\03.jpg">
              <a:extLst>
                <a:ext uri="{FF2B5EF4-FFF2-40B4-BE49-F238E27FC236}">
                  <a16:creationId xmlns:a16="http://schemas.microsoft.com/office/drawing/2014/main" id="{18434E46-C5E8-4482-AE02-DF40433080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7" y="6840"/>
              <a:ext cx="8310" cy="5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 Box 9">
              <a:extLst>
                <a:ext uri="{FF2B5EF4-FFF2-40B4-BE49-F238E27FC236}">
                  <a16:creationId xmlns:a16="http://schemas.microsoft.com/office/drawing/2014/main" id="{F4C266F1-C64F-4210-A873-5EC36F037EC5}"/>
                </a:ext>
              </a:extLst>
            </p:cNvPr>
            <p:cNvSpPr txBox="1">
              <a:spLocks noChangeAspect="1" noChangeArrowheads="1"/>
            </p:cNvSpPr>
            <p:nvPr/>
          </p:nvSpPr>
          <p:spPr bwMode="auto">
            <a:xfrm>
              <a:off x="1800" y="12600"/>
              <a:ext cx="8280" cy="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ctr"/>
              <a:r>
                <a:rPr lang="en-US" altLang="en-US" sz="1200" b="1"/>
                <a:t>Fig. 12</a:t>
              </a:r>
            </a:p>
            <a:p>
              <a:pPr algn="ctr"/>
              <a:r>
                <a:rPr lang="en-US" altLang="en-US" sz="1200"/>
                <a:t>Individually shaded</a:t>
              </a:r>
              <a:r>
                <a:rPr lang="en-US" altLang="en-US" sz="1200" b="1"/>
                <a:t> </a:t>
              </a:r>
              <a:r>
                <a:rPr lang="en-US" altLang="en-US" sz="1200"/>
                <a:t>polygons with diffuse reflection.</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Content Placeholder 2">
            <a:extLst>
              <a:ext uri="{FF2B5EF4-FFF2-40B4-BE49-F238E27FC236}">
                <a16:creationId xmlns:a16="http://schemas.microsoft.com/office/drawing/2014/main" id="{AB3D12A4-89CA-45A1-9CBE-A71D8A8BA6EE}"/>
              </a:ext>
            </a:extLst>
          </p:cNvPr>
          <p:cNvSpPr>
            <a:spLocks noGrp="1"/>
          </p:cNvSpPr>
          <p:nvPr>
            <p:ph idx="1"/>
          </p:nvPr>
        </p:nvSpPr>
        <p:spPr>
          <a:xfrm>
            <a:off x="228600" y="228600"/>
            <a:ext cx="8686800" cy="6324600"/>
          </a:xfrm>
        </p:spPr>
        <p:txBody>
          <a:bodyPr/>
          <a:lstStyle/>
          <a:p>
            <a:r>
              <a:rPr lang="en-GB" altLang="en-US" b="1" i="1"/>
              <a:t>Lighting - </a:t>
            </a:r>
            <a:r>
              <a:rPr lang="en-GB" altLang="en-US"/>
              <a:t>the process of computing the luminous intensity reflected from a specified 3-D point</a:t>
            </a:r>
          </a:p>
          <a:p>
            <a:r>
              <a:rPr lang="en-GB" altLang="en-US" b="1" i="1"/>
              <a:t>Shading </a:t>
            </a:r>
            <a:r>
              <a:rPr lang="en-GB" altLang="en-US"/>
              <a:t>- the process of assigning a colors to a pixels</a:t>
            </a:r>
            <a:endParaRPr lang="en-US" altLang="en-US"/>
          </a:p>
          <a:p>
            <a:endParaRPr lang="en-US" altLang="en-US"/>
          </a:p>
        </p:txBody>
      </p:sp>
      <p:sp>
        <p:nvSpPr>
          <p:cNvPr id="4099" name="Slide Number Placeholder 3">
            <a:extLst>
              <a:ext uri="{FF2B5EF4-FFF2-40B4-BE49-F238E27FC236}">
                <a16:creationId xmlns:a16="http://schemas.microsoft.com/office/drawing/2014/main" id="{D18C3B4F-28E1-47A7-8338-5755318E6E5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80EC0A31-CDB1-4407-ACFC-195832A2B4E4}" type="slidenum">
              <a:rPr lang="ar-SA" altLang="en-US" sz="1400"/>
              <a:pPr eaLnBrk="1" hangingPunct="1"/>
              <a:t>3</a:t>
            </a:fld>
            <a:endParaRPr lang="en-US" altLang="en-US" sz="14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5">
            <a:extLst>
              <a:ext uri="{FF2B5EF4-FFF2-40B4-BE49-F238E27FC236}">
                <a16:creationId xmlns:a16="http://schemas.microsoft.com/office/drawing/2014/main" id="{46D5C0F9-3484-4B03-9E3F-03662AA1B56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E601F192-074B-4DD1-B1AF-4A3158063099}" type="slidenum">
              <a:rPr lang="ar-SA" altLang="en-US" sz="1400"/>
              <a:pPr eaLnBrk="1" hangingPunct="1"/>
              <a:t>30</a:t>
            </a:fld>
            <a:endParaRPr lang="en-US" altLang="en-US" sz="1400"/>
          </a:p>
        </p:txBody>
      </p:sp>
      <p:sp>
        <p:nvSpPr>
          <p:cNvPr id="31747" name="Rectangle 2">
            <a:extLst>
              <a:ext uri="{FF2B5EF4-FFF2-40B4-BE49-F238E27FC236}">
                <a16:creationId xmlns:a16="http://schemas.microsoft.com/office/drawing/2014/main" id="{5F86C9B2-3879-4F13-9E7B-EB79F5E85A0F}"/>
              </a:ext>
            </a:extLst>
          </p:cNvPr>
          <p:cNvSpPr>
            <a:spLocks noGrp="1" noChangeArrowheads="1"/>
          </p:cNvSpPr>
          <p:nvPr>
            <p:ph type="title"/>
          </p:nvPr>
        </p:nvSpPr>
        <p:spPr>
          <a:xfrm>
            <a:off x="685800" y="152400"/>
            <a:ext cx="7772400" cy="1143000"/>
          </a:xfrm>
        </p:spPr>
        <p:txBody>
          <a:bodyPr/>
          <a:lstStyle/>
          <a:p>
            <a:pPr eaLnBrk="1" hangingPunct="1"/>
            <a:r>
              <a:rPr lang="en-US" altLang="en-US" sz="3200">
                <a:solidFill>
                  <a:srgbClr val="C00000"/>
                </a:solidFill>
              </a:rPr>
              <a:t>Specular Reflection and the Phong Model </a:t>
            </a:r>
          </a:p>
        </p:txBody>
      </p:sp>
      <p:sp>
        <p:nvSpPr>
          <p:cNvPr id="31748" name="Rectangle 3">
            <a:extLst>
              <a:ext uri="{FF2B5EF4-FFF2-40B4-BE49-F238E27FC236}">
                <a16:creationId xmlns:a16="http://schemas.microsoft.com/office/drawing/2014/main" id="{5962A564-BF71-4CC1-A053-A527526A8AA6}"/>
              </a:ext>
            </a:extLst>
          </p:cNvPr>
          <p:cNvSpPr>
            <a:spLocks noGrp="1" noChangeArrowheads="1"/>
          </p:cNvSpPr>
          <p:nvPr>
            <p:ph type="body" idx="1"/>
          </p:nvPr>
        </p:nvSpPr>
        <p:spPr>
          <a:xfrm>
            <a:off x="533400" y="1524000"/>
            <a:ext cx="8001000" cy="2133600"/>
          </a:xfrm>
        </p:spPr>
        <p:txBody>
          <a:bodyPr/>
          <a:lstStyle/>
          <a:p>
            <a:pPr eaLnBrk="1" hangingPunct="1">
              <a:lnSpc>
                <a:spcPct val="90000"/>
              </a:lnSpc>
            </a:pPr>
            <a:r>
              <a:rPr lang="en-US" altLang="en-US" sz="2800" b="1" i="1"/>
              <a:t>Specular reflection</a:t>
            </a:r>
            <a:r>
              <a:rPr lang="en-US" altLang="en-US" sz="2800"/>
              <a:t> is the result of total, or near total, reflection of the incident light in a concentrated region around the </a:t>
            </a:r>
            <a:r>
              <a:rPr lang="en-US" altLang="en-US" sz="2800" b="1" i="1"/>
              <a:t>specular-reflection angle.</a:t>
            </a:r>
          </a:p>
          <a:p>
            <a:pPr eaLnBrk="1" hangingPunct="1">
              <a:lnSpc>
                <a:spcPct val="90000"/>
              </a:lnSpc>
            </a:pPr>
            <a:r>
              <a:rPr lang="en-US" altLang="en-US" sz="2800"/>
              <a:t>Shiny surfaces have a narrow specular-reflection range.</a:t>
            </a:r>
          </a:p>
          <a:p>
            <a:pPr eaLnBrk="1" hangingPunct="1">
              <a:lnSpc>
                <a:spcPct val="90000"/>
              </a:lnSpc>
            </a:pPr>
            <a:r>
              <a:rPr lang="en-US" altLang="en-US" sz="2800"/>
              <a:t>Dull surfaces have a wider reflection range.		</a:t>
            </a:r>
          </a:p>
        </p:txBody>
      </p:sp>
      <p:pic>
        <p:nvPicPr>
          <p:cNvPr id="31749" name="Picture 4" descr="spec2">
            <a:extLst>
              <a:ext uri="{FF2B5EF4-FFF2-40B4-BE49-F238E27FC236}">
                <a16:creationId xmlns:a16="http://schemas.microsoft.com/office/drawing/2014/main" id="{EDDCC9C9-8605-463E-9FC9-86632BDC04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4495800"/>
            <a:ext cx="7618413" cy="205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5">
            <a:extLst>
              <a:ext uri="{FF2B5EF4-FFF2-40B4-BE49-F238E27FC236}">
                <a16:creationId xmlns:a16="http://schemas.microsoft.com/office/drawing/2014/main" id="{0799F586-5048-45A9-94E0-2723B1BF8EE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B8F7F902-5707-4EDB-A4E6-317F3F89FB7D}" type="slidenum">
              <a:rPr lang="ar-SA" altLang="en-US" sz="1400"/>
              <a:pPr eaLnBrk="1" hangingPunct="1"/>
              <a:t>31</a:t>
            </a:fld>
            <a:endParaRPr lang="en-US" altLang="en-US" sz="1400"/>
          </a:p>
        </p:txBody>
      </p:sp>
      <p:sp>
        <p:nvSpPr>
          <p:cNvPr id="32771" name="Rectangle 2">
            <a:extLst>
              <a:ext uri="{FF2B5EF4-FFF2-40B4-BE49-F238E27FC236}">
                <a16:creationId xmlns:a16="http://schemas.microsoft.com/office/drawing/2014/main" id="{21B1F7F5-23C1-4A66-A9BC-0B97565D291B}"/>
              </a:ext>
            </a:extLst>
          </p:cNvPr>
          <p:cNvSpPr>
            <a:spLocks noGrp="1" noChangeArrowheads="1"/>
          </p:cNvSpPr>
          <p:nvPr>
            <p:ph type="title"/>
          </p:nvPr>
        </p:nvSpPr>
        <p:spPr>
          <a:xfrm>
            <a:off x="685800" y="76200"/>
            <a:ext cx="7772400" cy="1143000"/>
          </a:xfrm>
        </p:spPr>
        <p:txBody>
          <a:bodyPr/>
          <a:lstStyle/>
          <a:p>
            <a:pPr eaLnBrk="1" hangingPunct="1"/>
            <a:r>
              <a:rPr lang="en-US" altLang="en-US" sz="3200">
                <a:solidFill>
                  <a:srgbClr val="C00000"/>
                </a:solidFill>
              </a:rPr>
              <a:t>Specular Reflection</a:t>
            </a:r>
          </a:p>
        </p:txBody>
      </p:sp>
      <p:sp>
        <p:nvSpPr>
          <p:cNvPr id="32772" name="Rectangle 3">
            <a:extLst>
              <a:ext uri="{FF2B5EF4-FFF2-40B4-BE49-F238E27FC236}">
                <a16:creationId xmlns:a16="http://schemas.microsoft.com/office/drawing/2014/main" id="{8DC308EE-971E-422F-96B8-DA54B26ECDA4}"/>
              </a:ext>
            </a:extLst>
          </p:cNvPr>
          <p:cNvSpPr>
            <a:spLocks noGrp="1" noChangeArrowheads="1"/>
          </p:cNvSpPr>
          <p:nvPr>
            <p:ph type="body" idx="1"/>
          </p:nvPr>
        </p:nvSpPr>
        <p:spPr>
          <a:xfrm>
            <a:off x="381000" y="1447800"/>
            <a:ext cx="8534400" cy="4114800"/>
          </a:xfrm>
        </p:spPr>
        <p:txBody>
          <a:bodyPr/>
          <a:lstStyle/>
          <a:p>
            <a:pPr eaLnBrk="1" hangingPunct="1">
              <a:lnSpc>
                <a:spcPct val="90000"/>
              </a:lnSpc>
              <a:buFontTx/>
              <a:buNone/>
            </a:pPr>
            <a:r>
              <a:rPr lang="en-US" altLang="en-US" sz="2800"/>
              <a:t>Figure 13 shows the specular reflection </a:t>
            </a:r>
          </a:p>
          <a:p>
            <a:pPr eaLnBrk="1" hangingPunct="1">
              <a:lnSpc>
                <a:spcPct val="90000"/>
              </a:lnSpc>
              <a:buFontTx/>
              <a:buNone/>
            </a:pPr>
            <a:r>
              <a:rPr lang="en-US" altLang="en-US" sz="2800"/>
              <a:t>direction at a point on the </a:t>
            </a:r>
          </a:p>
          <a:p>
            <a:pPr eaLnBrk="1" hangingPunct="1">
              <a:lnSpc>
                <a:spcPct val="90000"/>
              </a:lnSpc>
              <a:buFontTx/>
              <a:buNone/>
            </a:pPr>
            <a:r>
              <a:rPr lang="en-US" altLang="en-US" sz="2800"/>
              <a:t>illuminated surface. In this figure, </a:t>
            </a:r>
          </a:p>
          <a:p>
            <a:pPr eaLnBrk="1" hangingPunct="1">
              <a:lnSpc>
                <a:spcPct val="90000"/>
              </a:lnSpc>
            </a:pPr>
            <a:r>
              <a:rPr lang="en-US" altLang="en-US" sz="2800" b="1"/>
              <a:t>R</a:t>
            </a:r>
            <a:r>
              <a:rPr lang="en-US" altLang="en-US" sz="2800"/>
              <a:t> represents the unit vector in </a:t>
            </a:r>
          </a:p>
          <a:p>
            <a:pPr eaLnBrk="1" hangingPunct="1">
              <a:lnSpc>
                <a:spcPct val="90000"/>
              </a:lnSpc>
              <a:buFontTx/>
              <a:buNone/>
            </a:pPr>
            <a:r>
              <a:rPr lang="en-US" altLang="en-US" sz="2800"/>
              <a:t>	the direction of specular reflection;</a:t>
            </a:r>
          </a:p>
          <a:p>
            <a:pPr eaLnBrk="1" hangingPunct="1">
              <a:lnSpc>
                <a:spcPct val="90000"/>
              </a:lnSpc>
            </a:pPr>
            <a:r>
              <a:rPr lang="en-US" altLang="en-US" sz="2800" b="1"/>
              <a:t>L</a:t>
            </a:r>
            <a:r>
              <a:rPr lang="en-US" altLang="en-US" sz="2800"/>
              <a:t> – unit vector directed toward the </a:t>
            </a:r>
          </a:p>
          <a:p>
            <a:pPr eaLnBrk="1" hangingPunct="1">
              <a:lnSpc>
                <a:spcPct val="90000"/>
              </a:lnSpc>
              <a:buFontTx/>
              <a:buNone/>
            </a:pPr>
            <a:r>
              <a:rPr lang="en-US" altLang="en-US" sz="2800"/>
              <a:t>	point light source;</a:t>
            </a:r>
          </a:p>
          <a:p>
            <a:pPr eaLnBrk="1" hangingPunct="1">
              <a:lnSpc>
                <a:spcPct val="90000"/>
              </a:lnSpc>
            </a:pPr>
            <a:r>
              <a:rPr lang="en-US" altLang="en-US" sz="2800" b="1"/>
              <a:t>V</a:t>
            </a:r>
            <a:r>
              <a:rPr lang="en-US" altLang="en-US" sz="2800"/>
              <a:t> – unit vector pointing to the viewer from the surface position;</a:t>
            </a:r>
          </a:p>
          <a:p>
            <a:pPr eaLnBrk="1" hangingPunct="1">
              <a:lnSpc>
                <a:spcPct val="90000"/>
              </a:lnSpc>
            </a:pPr>
            <a:r>
              <a:rPr lang="en-US" altLang="en-US" sz="2800"/>
              <a:t>Angle </a:t>
            </a:r>
            <a:r>
              <a:rPr lang="en-US" altLang="en-US" sz="2800" i="1">
                <a:sym typeface="Symbol" panose="05050102010706020507" pitchFamily="18" charset="2"/>
              </a:rPr>
              <a:t></a:t>
            </a:r>
            <a:r>
              <a:rPr lang="en-US" altLang="en-US" sz="2800"/>
              <a:t> is the viewing angle relative to the specular-reflection direction </a:t>
            </a:r>
            <a:r>
              <a:rPr lang="en-US" altLang="en-US" sz="2800" b="1"/>
              <a:t>R</a:t>
            </a:r>
            <a:r>
              <a:rPr lang="en-US" altLang="en-US" sz="2800"/>
              <a:t>.</a:t>
            </a:r>
          </a:p>
          <a:p>
            <a:pPr eaLnBrk="1" hangingPunct="1">
              <a:lnSpc>
                <a:spcPct val="90000"/>
              </a:lnSpc>
            </a:pPr>
            <a:endParaRPr lang="en-US" altLang="en-US" sz="2800"/>
          </a:p>
        </p:txBody>
      </p:sp>
      <p:grpSp>
        <p:nvGrpSpPr>
          <p:cNvPr id="32773" name="Group 24">
            <a:extLst>
              <a:ext uri="{FF2B5EF4-FFF2-40B4-BE49-F238E27FC236}">
                <a16:creationId xmlns:a16="http://schemas.microsoft.com/office/drawing/2014/main" id="{755CD090-7EF9-4547-BF66-552D52BC20A8}"/>
              </a:ext>
            </a:extLst>
          </p:cNvPr>
          <p:cNvGrpSpPr>
            <a:grpSpLocks/>
          </p:cNvGrpSpPr>
          <p:nvPr/>
        </p:nvGrpSpPr>
        <p:grpSpPr bwMode="auto">
          <a:xfrm>
            <a:off x="5715000" y="1752600"/>
            <a:ext cx="3581400" cy="2819400"/>
            <a:chOff x="3617" y="960"/>
            <a:chExt cx="2287" cy="1781"/>
          </a:xfrm>
        </p:grpSpPr>
        <p:sp>
          <p:nvSpPr>
            <p:cNvPr id="32774" name="Line 5">
              <a:extLst>
                <a:ext uri="{FF2B5EF4-FFF2-40B4-BE49-F238E27FC236}">
                  <a16:creationId xmlns:a16="http://schemas.microsoft.com/office/drawing/2014/main" id="{DBC85C5C-687B-4146-99FD-343C082CB897}"/>
                </a:ext>
              </a:extLst>
            </p:cNvPr>
            <p:cNvSpPr>
              <a:spLocks noChangeAspect="1" noChangeShapeType="1"/>
            </p:cNvSpPr>
            <p:nvPr/>
          </p:nvSpPr>
          <p:spPr bwMode="auto">
            <a:xfrm flipV="1">
              <a:off x="4371" y="1405"/>
              <a:ext cx="890" cy="89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32775" name="Line 6">
              <a:extLst>
                <a:ext uri="{FF2B5EF4-FFF2-40B4-BE49-F238E27FC236}">
                  <a16:creationId xmlns:a16="http://schemas.microsoft.com/office/drawing/2014/main" id="{36D6A1E9-BC95-4CAD-A99E-6B0527413B38}"/>
                </a:ext>
              </a:extLst>
            </p:cNvPr>
            <p:cNvSpPr>
              <a:spLocks noChangeAspect="1" noChangeShapeType="1"/>
            </p:cNvSpPr>
            <p:nvPr/>
          </p:nvSpPr>
          <p:spPr bwMode="auto">
            <a:xfrm flipV="1">
              <a:off x="4668" y="1108"/>
              <a:ext cx="0" cy="118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32776" name="Line 7">
              <a:extLst>
                <a:ext uri="{FF2B5EF4-FFF2-40B4-BE49-F238E27FC236}">
                  <a16:creationId xmlns:a16="http://schemas.microsoft.com/office/drawing/2014/main" id="{3E36655B-4DF2-423A-818D-1862862D478A}"/>
                </a:ext>
              </a:extLst>
            </p:cNvPr>
            <p:cNvSpPr>
              <a:spLocks noChangeAspect="1" noChangeShapeType="1"/>
            </p:cNvSpPr>
            <p:nvPr/>
          </p:nvSpPr>
          <p:spPr bwMode="auto">
            <a:xfrm flipH="1" flipV="1">
              <a:off x="4074" y="1405"/>
              <a:ext cx="890" cy="89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32777" name="Oval 8">
              <a:extLst>
                <a:ext uri="{FF2B5EF4-FFF2-40B4-BE49-F238E27FC236}">
                  <a16:creationId xmlns:a16="http://schemas.microsoft.com/office/drawing/2014/main" id="{914D5D60-8622-453B-932A-E8DD7D32533D}"/>
                </a:ext>
              </a:extLst>
            </p:cNvPr>
            <p:cNvSpPr>
              <a:spLocks noChangeAspect="1" noChangeArrowheads="1"/>
            </p:cNvSpPr>
            <p:nvPr/>
          </p:nvSpPr>
          <p:spPr bwMode="auto">
            <a:xfrm>
              <a:off x="3926" y="1999"/>
              <a:ext cx="1483" cy="593"/>
            </a:xfrm>
            <a:prstGeom prst="ellipse">
              <a:avLst/>
            </a:prstGeom>
            <a:solidFill>
              <a:srgbClr val="C0C0C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endParaRPr lang="en-US" altLang="en-US"/>
            </a:p>
          </p:txBody>
        </p:sp>
        <p:sp>
          <p:nvSpPr>
            <p:cNvPr id="32778" name="Rectangle 9">
              <a:extLst>
                <a:ext uri="{FF2B5EF4-FFF2-40B4-BE49-F238E27FC236}">
                  <a16:creationId xmlns:a16="http://schemas.microsoft.com/office/drawing/2014/main" id="{4CB068F6-2FF6-4AB7-86A3-9834CBBB10B6}"/>
                </a:ext>
              </a:extLst>
            </p:cNvPr>
            <p:cNvSpPr>
              <a:spLocks noChangeAspect="1" noChangeArrowheads="1"/>
            </p:cNvSpPr>
            <p:nvPr/>
          </p:nvSpPr>
          <p:spPr bwMode="auto">
            <a:xfrm>
              <a:off x="3777" y="2295"/>
              <a:ext cx="1781" cy="4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endParaRPr lang="en-US" altLang="en-US"/>
            </a:p>
          </p:txBody>
        </p:sp>
        <p:sp>
          <p:nvSpPr>
            <p:cNvPr id="32779" name="Text Box 10">
              <a:extLst>
                <a:ext uri="{FF2B5EF4-FFF2-40B4-BE49-F238E27FC236}">
                  <a16:creationId xmlns:a16="http://schemas.microsoft.com/office/drawing/2014/main" id="{F00F1D88-4B07-4F04-B6A0-22443127615C}"/>
                </a:ext>
              </a:extLst>
            </p:cNvPr>
            <p:cNvSpPr txBox="1">
              <a:spLocks noChangeAspect="1" noChangeArrowheads="1"/>
            </p:cNvSpPr>
            <p:nvPr/>
          </p:nvSpPr>
          <p:spPr bwMode="auto">
            <a:xfrm>
              <a:off x="3840" y="2276"/>
              <a:ext cx="1632"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ctr"/>
              <a:r>
                <a:rPr lang="en-US" altLang="en-US" sz="1200" b="1"/>
                <a:t>Fig. 13</a:t>
              </a:r>
            </a:p>
            <a:p>
              <a:pPr algn="ctr"/>
              <a:r>
                <a:rPr lang="en-US" altLang="en-US" sz="1200"/>
                <a:t>Modeling specular reflection.</a:t>
              </a:r>
            </a:p>
          </p:txBody>
        </p:sp>
        <p:sp>
          <p:nvSpPr>
            <p:cNvPr id="32780" name="Text Box 11">
              <a:extLst>
                <a:ext uri="{FF2B5EF4-FFF2-40B4-BE49-F238E27FC236}">
                  <a16:creationId xmlns:a16="http://schemas.microsoft.com/office/drawing/2014/main" id="{37737197-A99D-441D-B42D-4F12FDACA764}"/>
                </a:ext>
              </a:extLst>
            </p:cNvPr>
            <p:cNvSpPr txBox="1">
              <a:spLocks noChangeAspect="1" noChangeArrowheads="1"/>
            </p:cNvSpPr>
            <p:nvPr/>
          </p:nvSpPr>
          <p:spPr bwMode="auto">
            <a:xfrm>
              <a:off x="4668" y="960"/>
              <a:ext cx="445"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r>
                <a:rPr lang="en-US" altLang="en-US" sz="1200" b="1"/>
                <a:t>N</a:t>
              </a:r>
            </a:p>
          </p:txBody>
        </p:sp>
        <p:sp>
          <p:nvSpPr>
            <p:cNvPr id="32781" name="Text Box 12">
              <a:extLst>
                <a:ext uri="{FF2B5EF4-FFF2-40B4-BE49-F238E27FC236}">
                  <a16:creationId xmlns:a16="http://schemas.microsoft.com/office/drawing/2014/main" id="{D27F3534-5FB6-4E67-A6CD-C366102ED795}"/>
                </a:ext>
              </a:extLst>
            </p:cNvPr>
            <p:cNvSpPr txBox="1">
              <a:spLocks noChangeAspect="1" noChangeArrowheads="1"/>
            </p:cNvSpPr>
            <p:nvPr/>
          </p:nvSpPr>
          <p:spPr bwMode="auto">
            <a:xfrm>
              <a:off x="3873" y="1405"/>
              <a:ext cx="255"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r>
                <a:rPr lang="en-US" altLang="en-US" sz="1200" b="1"/>
                <a:t>L</a:t>
              </a:r>
            </a:p>
          </p:txBody>
        </p:sp>
        <p:sp>
          <p:nvSpPr>
            <p:cNvPr id="32782" name="Text Box 13">
              <a:extLst>
                <a:ext uri="{FF2B5EF4-FFF2-40B4-BE49-F238E27FC236}">
                  <a16:creationId xmlns:a16="http://schemas.microsoft.com/office/drawing/2014/main" id="{08FCB765-74CF-454B-B4B4-F792D457BBAB}"/>
                </a:ext>
              </a:extLst>
            </p:cNvPr>
            <p:cNvSpPr txBox="1">
              <a:spLocks noChangeAspect="1" noChangeArrowheads="1"/>
            </p:cNvSpPr>
            <p:nvPr/>
          </p:nvSpPr>
          <p:spPr bwMode="auto">
            <a:xfrm>
              <a:off x="3617" y="1200"/>
              <a:ext cx="1039"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r>
                <a:rPr lang="en-US" altLang="en-US" sz="1200"/>
                <a:t>To Light Source</a:t>
              </a:r>
            </a:p>
          </p:txBody>
        </p:sp>
        <p:sp>
          <p:nvSpPr>
            <p:cNvPr id="32783" name="Text Box 14">
              <a:extLst>
                <a:ext uri="{FF2B5EF4-FFF2-40B4-BE49-F238E27FC236}">
                  <a16:creationId xmlns:a16="http://schemas.microsoft.com/office/drawing/2014/main" id="{09F0477C-8F27-4230-B7F4-E82988F83A6E}"/>
                </a:ext>
              </a:extLst>
            </p:cNvPr>
            <p:cNvSpPr txBox="1">
              <a:spLocks noChangeAspect="1" noChangeArrowheads="1"/>
            </p:cNvSpPr>
            <p:nvPr/>
          </p:nvSpPr>
          <p:spPr bwMode="auto">
            <a:xfrm>
              <a:off x="4451" y="1667"/>
              <a:ext cx="445" cy="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r>
                <a:rPr lang="en-US" altLang="en-US" sz="1200" i="1">
                  <a:sym typeface="Symbol" panose="05050102010706020507" pitchFamily="18" charset="2"/>
                </a:rPr>
                <a:t></a:t>
              </a:r>
              <a:endParaRPr lang="en-US" altLang="en-US" sz="1200"/>
            </a:p>
          </p:txBody>
        </p:sp>
        <p:sp>
          <p:nvSpPr>
            <p:cNvPr id="32784" name="Text Box 15">
              <a:extLst>
                <a:ext uri="{FF2B5EF4-FFF2-40B4-BE49-F238E27FC236}">
                  <a16:creationId xmlns:a16="http://schemas.microsoft.com/office/drawing/2014/main" id="{66DE2773-CDF8-49BC-8B0F-80971176FDFB}"/>
                </a:ext>
              </a:extLst>
            </p:cNvPr>
            <p:cNvSpPr txBox="1">
              <a:spLocks noChangeAspect="1" noChangeArrowheads="1"/>
            </p:cNvSpPr>
            <p:nvPr/>
          </p:nvSpPr>
          <p:spPr bwMode="auto">
            <a:xfrm>
              <a:off x="4519" y="1632"/>
              <a:ext cx="445" cy="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ctr"/>
              <a:r>
                <a:rPr lang="en-US" altLang="en-US" sz="1200" i="1">
                  <a:sym typeface="Symbol" panose="05050102010706020507" pitchFamily="18" charset="2"/>
                </a:rPr>
                <a:t></a:t>
              </a:r>
              <a:endParaRPr lang="en-US" altLang="en-US" sz="1200"/>
            </a:p>
          </p:txBody>
        </p:sp>
        <p:sp>
          <p:nvSpPr>
            <p:cNvPr id="32785" name="Freeform 16">
              <a:extLst>
                <a:ext uri="{FF2B5EF4-FFF2-40B4-BE49-F238E27FC236}">
                  <a16:creationId xmlns:a16="http://schemas.microsoft.com/office/drawing/2014/main" id="{B1E53E3E-6A61-4A2A-A433-DADAD90045C2}"/>
                </a:ext>
              </a:extLst>
            </p:cNvPr>
            <p:cNvSpPr>
              <a:spLocks noChangeAspect="1"/>
            </p:cNvSpPr>
            <p:nvPr/>
          </p:nvSpPr>
          <p:spPr bwMode="auto">
            <a:xfrm flipH="1">
              <a:off x="4668" y="1850"/>
              <a:ext cx="111" cy="59"/>
            </a:xfrm>
            <a:custGeom>
              <a:avLst/>
              <a:gdLst>
                <a:gd name="T0" fmla="*/ 0 w 135"/>
                <a:gd name="T1" fmla="*/ 2 h 71"/>
                <a:gd name="T2" fmla="*/ 2 w 135"/>
                <a:gd name="T3" fmla="*/ 2 h 71"/>
                <a:gd name="T4" fmla="*/ 0 60000 65536"/>
                <a:gd name="T5" fmla="*/ 0 60000 65536"/>
                <a:gd name="T6" fmla="*/ 0 w 135"/>
                <a:gd name="T7" fmla="*/ 0 h 71"/>
                <a:gd name="T8" fmla="*/ 135 w 135"/>
                <a:gd name="T9" fmla="*/ 71 h 71"/>
              </a:gdLst>
              <a:ahLst/>
              <a:cxnLst>
                <a:cxn ang="T4">
                  <a:pos x="T0" y="T1"/>
                </a:cxn>
                <a:cxn ang="T5">
                  <a:pos x="T2" y="T3"/>
                </a:cxn>
              </a:cxnLst>
              <a:rect l="T6" t="T7" r="T8" b="T9"/>
              <a:pathLst>
                <a:path w="135" h="71">
                  <a:moveTo>
                    <a:pt x="0" y="71"/>
                  </a:moveTo>
                  <a:cubicBezTo>
                    <a:pt x="19" y="0"/>
                    <a:pt x="74" y="3"/>
                    <a:pt x="135" y="3"/>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endParaRPr lang="en-US" altLang="en-US"/>
            </a:p>
          </p:txBody>
        </p:sp>
        <p:sp>
          <p:nvSpPr>
            <p:cNvPr id="32786" name="Freeform 17">
              <a:extLst>
                <a:ext uri="{FF2B5EF4-FFF2-40B4-BE49-F238E27FC236}">
                  <a16:creationId xmlns:a16="http://schemas.microsoft.com/office/drawing/2014/main" id="{E12E0373-3842-46A6-9A76-2CC515E22B47}"/>
                </a:ext>
              </a:extLst>
            </p:cNvPr>
            <p:cNvSpPr>
              <a:spLocks noChangeAspect="1"/>
            </p:cNvSpPr>
            <p:nvPr/>
          </p:nvSpPr>
          <p:spPr bwMode="auto">
            <a:xfrm>
              <a:off x="4600" y="1850"/>
              <a:ext cx="92" cy="13"/>
            </a:xfrm>
            <a:custGeom>
              <a:avLst/>
              <a:gdLst>
                <a:gd name="T0" fmla="*/ 0 w 112"/>
                <a:gd name="T1" fmla="*/ 3 h 15"/>
                <a:gd name="T2" fmla="*/ 2 w 112"/>
                <a:gd name="T3" fmla="*/ 0 h 15"/>
                <a:gd name="T4" fmla="*/ 0 60000 65536"/>
                <a:gd name="T5" fmla="*/ 0 60000 65536"/>
                <a:gd name="T6" fmla="*/ 0 w 112"/>
                <a:gd name="T7" fmla="*/ 0 h 15"/>
                <a:gd name="T8" fmla="*/ 112 w 112"/>
                <a:gd name="T9" fmla="*/ 15 h 15"/>
              </a:gdLst>
              <a:ahLst/>
              <a:cxnLst>
                <a:cxn ang="T4">
                  <a:pos x="T0" y="T1"/>
                </a:cxn>
                <a:cxn ang="T5">
                  <a:pos x="T2" y="T3"/>
                </a:cxn>
              </a:cxnLst>
              <a:rect l="T6" t="T7" r="T8" b="T9"/>
              <a:pathLst>
                <a:path w="112" h="15">
                  <a:moveTo>
                    <a:pt x="0" y="15"/>
                  </a:moveTo>
                  <a:cubicBezTo>
                    <a:pt x="36" y="3"/>
                    <a:pt x="74" y="0"/>
                    <a:pt x="112"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endParaRPr lang="en-US" altLang="en-US"/>
            </a:p>
          </p:txBody>
        </p:sp>
        <p:sp>
          <p:nvSpPr>
            <p:cNvPr id="32787" name="Text Box 18">
              <a:extLst>
                <a:ext uri="{FF2B5EF4-FFF2-40B4-BE49-F238E27FC236}">
                  <a16:creationId xmlns:a16="http://schemas.microsoft.com/office/drawing/2014/main" id="{2E4A89D1-4164-44FA-8013-8E668F3E35A7}"/>
                </a:ext>
              </a:extLst>
            </p:cNvPr>
            <p:cNvSpPr txBox="1">
              <a:spLocks noChangeAspect="1" noChangeArrowheads="1"/>
            </p:cNvSpPr>
            <p:nvPr/>
          </p:nvSpPr>
          <p:spPr bwMode="auto">
            <a:xfrm>
              <a:off x="5261" y="1300"/>
              <a:ext cx="259"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r>
                <a:rPr lang="en-US" altLang="en-US" sz="1200" b="1"/>
                <a:t>R</a:t>
              </a:r>
            </a:p>
          </p:txBody>
        </p:sp>
        <p:sp>
          <p:nvSpPr>
            <p:cNvPr id="32788" name="Line 19">
              <a:extLst>
                <a:ext uri="{FF2B5EF4-FFF2-40B4-BE49-F238E27FC236}">
                  <a16:creationId xmlns:a16="http://schemas.microsoft.com/office/drawing/2014/main" id="{3151DE5F-D744-4EEB-B0AF-026D301BE272}"/>
                </a:ext>
              </a:extLst>
            </p:cNvPr>
            <p:cNvSpPr>
              <a:spLocks noChangeAspect="1" noChangeShapeType="1"/>
            </p:cNvSpPr>
            <p:nvPr/>
          </p:nvSpPr>
          <p:spPr bwMode="auto">
            <a:xfrm flipV="1">
              <a:off x="4668" y="1850"/>
              <a:ext cx="890" cy="14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32789" name="Text Box 20">
              <a:extLst>
                <a:ext uri="{FF2B5EF4-FFF2-40B4-BE49-F238E27FC236}">
                  <a16:creationId xmlns:a16="http://schemas.microsoft.com/office/drawing/2014/main" id="{CC222480-AC04-45F6-89CC-DA695CB0359F}"/>
                </a:ext>
              </a:extLst>
            </p:cNvPr>
            <p:cNvSpPr txBox="1">
              <a:spLocks noChangeAspect="1" noChangeArrowheads="1"/>
            </p:cNvSpPr>
            <p:nvPr/>
          </p:nvSpPr>
          <p:spPr bwMode="auto">
            <a:xfrm>
              <a:off x="5459" y="1702"/>
              <a:ext cx="445"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r>
                <a:rPr lang="en-US" altLang="en-US" sz="1200" b="1"/>
                <a:t>V</a:t>
              </a:r>
            </a:p>
          </p:txBody>
        </p:sp>
        <p:sp>
          <p:nvSpPr>
            <p:cNvPr id="32790" name="Freeform 21">
              <a:extLst>
                <a:ext uri="{FF2B5EF4-FFF2-40B4-BE49-F238E27FC236}">
                  <a16:creationId xmlns:a16="http://schemas.microsoft.com/office/drawing/2014/main" id="{8223CC5D-FDB2-4F0F-90E8-03898320F870}"/>
                </a:ext>
              </a:extLst>
            </p:cNvPr>
            <p:cNvSpPr>
              <a:spLocks noChangeAspect="1"/>
            </p:cNvSpPr>
            <p:nvPr/>
          </p:nvSpPr>
          <p:spPr bwMode="auto">
            <a:xfrm>
              <a:off x="4668" y="1857"/>
              <a:ext cx="167" cy="111"/>
            </a:xfrm>
            <a:custGeom>
              <a:avLst/>
              <a:gdLst>
                <a:gd name="T0" fmla="*/ 0 w 203"/>
                <a:gd name="T1" fmla="*/ 0 h 135"/>
                <a:gd name="T2" fmla="*/ 2 w 203"/>
                <a:gd name="T3" fmla="*/ 2 h 135"/>
                <a:gd name="T4" fmla="*/ 2 w 203"/>
                <a:gd name="T5" fmla="*/ 2 h 135"/>
                <a:gd name="T6" fmla="*/ 2 w 203"/>
                <a:gd name="T7" fmla="*/ 2 h 135"/>
                <a:gd name="T8" fmla="*/ 0 60000 65536"/>
                <a:gd name="T9" fmla="*/ 0 60000 65536"/>
                <a:gd name="T10" fmla="*/ 0 60000 65536"/>
                <a:gd name="T11" fmla="*/ 0 60000 65536"/>
                <a:gd name="T12" fmla="*/ 0 w 203"/>
                <a:gd name="T13" fmla="*/ 0 h 135"/>
                <a:gd name="T14" fmla="*/ 203 w 203"/>
                <a:gd name="T15" fmla="*/ 135 h 135"/>
              </a:gdLst>
              <a:ahLst/>
              <a:cxnLst>
                <a:cxn ang="T8">
                  <a:pos x="T0" y="T1"/>
                </a:cxn>
                <a:cxn ang="T9">
                  <a:pos x="T2" y="T3"/>
                </a:cxn>
                <a:cxn ang="T10">
                  <a:pos x="T4" y="T5"/>
                </a:cxn>
                <a:cxn ang="T11">
                  <a:pos x="T6" y="T7"/>
                </a:cxn>
              </a:cxnLst>
              <a:rect l="T12" t="T13" r="T14" b="T15"/>
              <a:pathLst>
                <a:path w="203" h="135">
                  <a:moveTo>
                    <a:pt x="0" y="0"/>
                  </a:moveTo>
                  <a:cubicBezTo>
                    <a:pt x="62" y="6"/>
                    <a:pt x="117" y="15"/>
                    <a:pt x="158" y="67"/>
                  </a:cubicBezTo>
                  <a:cubicBezTo>
                    <a:pt x="169" y="81"/>
                    <a:pt x="178" y="97"/>
                    <a:pt x="188" y="112"/>
                  </a:cubicBezTo>
                  <a:cubicBezTo>
                    <a:pt x="193" y="120"/>
                    <a:pt x="203" y="135"/>
                    <a:pt x="203" y="135"/>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endParaRPr lang="en-US" altLang="en-US"/>
            </a:p>
          </p:txBody>
        </p:sp>
        <p:sp>
          <p:nvSpPr>
            <p:cNvPr id="32791" name="Freeform 22">
              <a:extLst>
                <a:ext uri="{FF2B5EF4-FFF2-40B4-BE49-F238E27FC236}">
                  <a16:creationId xmlns:a16="http://schemas.microsoft.com/office/drawing/2014/main" id="{E59AC17A-9CAE-407C-9E18-1414709CCB33}"/>
                </a:ext>
              </a:extLst>
            </p:cNvPr>
            <p:cNvSpPr>
              <a:spLocks noChangeAspect="1"/>
            </p:cNvSpPr>
            <p:nvPr/>
          </p:nvSpPr>
          <p:spPr bwMode="auto">
            <a:xfrm>
              <a:off x="4538" y="1850"/>
              <a:ext cx="117" cy="32"/>
            </a:xfrm>
            <a:custGeom>
              <a:avLst/>
              <a:gdLst>
                <a:gd name="T0" fmla="*/ 2 w 142"/>
                <a:gd name="T1" fmla="*/ 0 h 39"/>
                <a:gd name="T2" fmla="*/ 2 w 142"/>
                <a:gd name="T3" fmla="*/ 2 h 39"/>
                <a:gd name="T4" fmla="*/ 2 w 142"/>
                <a:gd name="T5" fmla="*/ 2 h 39"/>
                <a:gd name="T6" fmla="*/ 0 w 142"/>
                <a:gd name="T7" fmla="*/ 2 h 39"/>
                <a:gd name="T8" fmla="*/ 0 60000 65536"/>
                <a:gd name="T9" fmla="*/ 0 60000 65536"/>
                <a:gd name="T10" fmla="*/ 0 60000 65536"/>
                <a:gd name="T11" fmla="*/ 0 60000 65536"/>
                <a:gd name="T12" fmla="*/ 0 w 142"/>
                <a:gd name="T13" fmla="*/ 0 h 39"/>
                <a:gd name="T14" fmla="*/ 142 w 142"/>
                <a:gd name="T15" fmla="*/ 39 h 39"/>
              </a:gdLst>
              <a:ahLst/>
              <a:cxnLst>
                <a:cxn ang="T8">
                  <a:pos x="T0" y="T1"/>
                </a:cxn>
                <a:cxn ang="T9">
                  <a:pos x="T2" y="T3"/>
                </a:cxn>
                <a:cxn ang="T10">
                  <a:pos x="T4" y="T5"/>
                </a:cxn>
                <a:cxn ang="T11">
                  <a:pos x="T6" y="T7"/>
                </a:cxn>
              </a:cxnLst>
              <a:rect l="T12" t="T13" r="T14" b="T15"/>
              <a:pathLst>
                <a:path w="142" h="39">
                  <a:moveTo>
                    <a:pt x="142" y="0"/>
                  </a:moveTo>
                  <a:cubicBezTo>
                    <a:pt x="122" y="3"/>
                    <a:pt x="102" y="4"/>
                    <a:pt x="82" y="8"/>
                  </a:cubicBezTo>
                  <a:cubicBezTo>
                    <a:pt x="56" y="14"/>
                    <a:pt x="33" y="33"/>
                    <a:pt x="7" y="38"/>
                  </a:cubicBezTo>
                  <a:cubicBezTo>
                    <a:pt x="4" y="39"/>
                    <a:pt x="2" y="33"/>
                    <a:pt x="0" y="3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endParaRPr lang="en-US" altLang="en-US"/>
            </a:p>
          </p:txBody>
        </p:sp>
        <p:sp>
          <p:nvSpPr>
            <p:cNvPr id="32792" name="Text Box 23">
              <a:extLst>
                <a:ext uri="{FF2B5EF4-FFF2-40B4-BE49-F238E27FC236}">
                  <a16:creationId xmlns:a16="http://schemas.microsoft.com/office/drawing/2014/main" id="{EA2C1971-66E4-415F-A80F-5F88CC58153E}"/>
                </a:ext>
              </a:extLst>
            </p:cNvPr>
            <p:cNvSpPr txBox="1">
              <a:spLocks noChangeAspect="1" noChangeArrowheads="1"/>
            </p:cNvSpPr>
            <p:nvPr/>
          </p:nvSpPr>
          <p:spPr bwMode="auto">
            <a:xfrm>
              <a:off x="4860" y="1741"/>
              <a:ext cx="228"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r>
                <a:rPr lang="en-US" altLang="en-US" sz="1200" i="1">
                  <a:sym typeface="Symbol" panose="05050102010706020507" pitchFamily="18" charset="2"/>
                </a:rPr>
                <a:t></a:t>
              </a:r>
              <a:endParaRPr lang="en-US" altLang="en-US" sz="1200"/>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5">
            <a:extLst>
              <a:ext uri="{FF2B5EF4-FFF2-40B4-BE49-F238E27FC236}">
                <a16:creationId xmlns:a16="http://schemas.microsoft.com/office/drawing/2014/main" id="{F70E274C-EDA5-4D36-ADCE-036FBF5B0AC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CBBE7311-2964-4A65-A6F0-67679CBE055F}" type="slidenum">
              <a:rPr lang="ar-SA" altLang="en-US" sz="1400"/>
              <a:pPr eaLnBrk="1" hangingPunct="1"/>
              <a:t>32</a:t>
            </a:fld>
            <a:endParaRPr lang="en-US" altLang="en-US" sz="1400"/>
          </a:p>
        </p:txBody>
      </p:sp>
      <p:sp>
        <p:nvSpPr>
          <p:cNvPr id="33795" name="Rectangle 2">
            <a:extLst>
              <a:ext uri="{FF2B5EF4-FFF2-40B4-BE49-F238E27FC236}">
                <a16:creationId xmlns:a16="http://schemas.microsoft.com/office/drawing/2014/main" id="{D06867BB-7FF3-4315-9766-1C3EE23E3E15}"/>
              </a:ext>
            </a:extLst>
          </p:cNvPr>
          <p:cNvSpPr>
            <a:spLocks noGrp="1" noChangeArrowheads="1"/>
          </p:cNvSpPr>
          <p:nvPr>
            <p:ph type="title"/>
          </p:nvPr>
        </p:nvSpPr>
        <p:spPr>
          <a:xfrm>
            <a:off x="685800" y="76200"/>
            <a:ext cx="7772400" cy="1143000"/>
          </a:xfrm>
        </p:spPr>
        <p:txBody>
          <a:bodyPr/>
          <a:lstStyle/>
          <a:p>
            <a:pPr eaLnBrk="1" hangingPunct="1"/>
            <a:r>
              <a:rPr lang="en-US" altLang="en-US" sz="3200">
                <a:solidFill>
                  <a:srgbClr val="C00000"/>
                </a:solidFill>
              </a:rPr>
              <a:t>Specular Reflection - Example</a:t>
            </a:r>
          </a:p>
        </p:txBody>
      </p:sp>
      <p:grpSp>
        <p:nvGrpSpPr>
          <p:cNvPr id="33796" name="Group 21">
            <a:extLst>
              <a:ext uri="{FF2B5EF4-FFF2-40B4-BE49-F238E27FC236}">
                <a16:creationId xmlns:a16="http://schemas.microsoft.com/office/drawing/2014/main" id="{AC8538F3-D044-49E1-887B-E5D2C8FBBF6B}"/>
              </a:ext>
            </a:extLst>
          </p:cNvPr>
          <p:cNvGrpSpPr>
            <a:grpSpLocks noChangeAspect="1"/>
          </p:cNvGrpSpPr>
          <p:nvPr/>
        </p:nvGrpSpPr>
        <p:grpSpPr bwMode="auto">
          <a:xfrm>
            <a:off x="792163" y="990600"/>
            <a:ext cx="7589837" cy="6048375"/>
            <a:chOff x="1800" y="3107"/>
            <a:chExt cx="8298" cy="6613"/>
          </a:xfrm>
        </p:grpSpPr>
        <p:pic>
          <p:nvPicPr>
            <p:cNvPr id="33797" name="Picture 22" descr="..\.html\ClassNotes\Illumination\06.jpg">
              <a:extLst>
                <a:ext uri="{FF2B5EF4-FFF2-40B4-BE49-F238E27FC236}">
                  <a16:creationId xmlns:a16="http://schemas.microsoft.com/office/drawing/2014/main" id="{042A0A64-D4D1-40F1-B65E-9F37A6032E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8" y="3107"/>
              <a:ext cx="8290" cy="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 Box 23">
              <a:extLst>
                <a:ext uri="{FF2B5EF4-FFF2-40B4-BE49-F238E27FC236}">
                  <a16:creationId xmlns:a16="http://schemas.microsoft.com/office/drawing/2014/main" id="{49AB41BD-1FFB-4719-B5AB-F68FE9823B15}"/>
                </a:ext>
              </a:extLst>
            </p:cNvPr>
            <p:cNvSpPr txBox="1">
              <a:spLocks noChangeAspect="1" noChangeArrowheads="1"/>
            </p:cNvSpPr>
            <p:nvPr/>
          </p:nvSpPr>
          <p:spPr bwMode="auto">
            <a:xfrm>
              <a:off x="1800" y="9000"/>
              <a:ext cx="8280"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ctr"/>
              <a:r>
                <a:rPr lang="en-US" altLang="en-US" sz="1200" b="1"/>
                <a:t>Fig. 18</a:t>
              </a:r>
            </a:p>
            <a:p>
              <a:pPr algn="ctr"/>
              <a:r>
                <a:rPr lang="en-US" altLang="en-US" sz="1200"/>
                <a:t>Phong shading polygons with specular reflection.</a:t>
              </a: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5">
            <a:extLst>
              <a:ext uri="{FF2B5EF4-FFF2-40B4-BE49-F238E27FC236}">
                <a16:creationId xmlns:a16="http://schemas.microsoft.com/office/drawing/2014/main" id="{1F7C36DD-1DA3-49D5-9434-F2A3BE032A2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77C0BB3E-67B2-4ACA-86A8-785DB5046305}" type="slidenum">
              <a:rPr lang="ar-SA" altLang="en-US" sz="1400"/>
              <a:pPr eaLnBrk="1" hangingPunct="1"/>
              <a:t>33</a:t>
            </a:fld>
            <a:endParaRPr lang="en-US" altLang="en-US" sz="1400"/>
          </a:p>
        </p:txBody>
      </p:sp>
      <p:sp>
        <p:nvSpPr>
          <p:cNvPr id="34819" name="Rectangle 2">
            <a:extLst>
              <a:ext uri="{FF2B5EF4-FFF2-40B4-BE49-F238E27FC236}">
                <a16:creationId xmlns:a16="http://schemas.microsoft.com/office/drawing/2014/main" id="{E89DBDB0-A63B-45FC-B3DA-9655C69D2404}"/>
              </a:ext>
            </a:extLst>
          </p:cNvPr>
          <p:cNvSpPr>
            <a:spLocks noGrp="1" noChangeArrowheads="1"/>
          </p:cNvSpPr>
          <p:nvPr>
            <p:ph type="title"/>
          </p:nvPr>
        </p:nvSpPr>
        <p:spPr>
          <a:xfrm>
            <a:off x="685800" y="0"/>
            <a:ext cx="7772400" cy="1600200"/>
          </a:xfrm>
        </p:spPr>
        <p:txBody>
          <a:bodyPr/>
          <a:lstStyle/>
          <a:p>
            <a:pPr eaLnBrk="1" hangingPunct="1"/>
            <a:r>
              <a:rPr lang="en-US" altLang="en-US" sz="3200">
                <a:solidFill>
                  <a:srgbClr val="C00000"/>
                </a:solidFill>
              </a:rPr>
              <a:t>Combine Diffuse &amp; Specular Reflections</a:t>
            </a:r>
          </a:p>
        </p:txBody>
      </p:sp>
      <p:sp>
        <p:nvSpPr>
          <p:cNvPr id="34820" name="Rectangle 3">
            <a:extLst>
              <a:ext uri="{FF2B5EF4-FFF2-40B4-BE49-F238E27FC236}">
                <a16:creationId xmlns:a16="http://schemas.microsoft.com/office/drawing/2014/main" id="{336BD2A1-6D1A-4FA3-B0A6-FE586E82D9B0}"/>
              </a:ext>
            </a:extLst>
          </p:cNvPr>
          <p:cNvSpPr>
            <a:spLocks noGrp="1" noChangeArrowheads="1"/>
          </p:cNvSpPr>
          <p:nvPr>
            <p:ph type="body" idx="1"/>
          </p:nvPr>
        </p:nvSpPr>
        <p:spPr/>
        <p:txBody>
          <a:bodyPr/>
          <a:lstStyle/>
          <a:p>
            <a:pPr eaLnBrk="1" hangingPunct="1">
              <a:buFontTx/>
              <a:buNone/>
            </a:pPr>
            <a:r>
              <a:rPr lang="en-US" altLang="en-US"/>
              <a:t>For a single point light source, we can model</a:t>
            </a:r>
          </a:p>
          <a:p>
            <a:pPr eaLnBrk="1" hangingPunct="1">
              <a:buFontTx/>
              <a:buNone/>
            </a:pPr>
            <a:r>
              <a:rPr lang="en-US" altLang="en-US"/>
              <a:t>the combined diffuse and specular reflections</a:t>
            </a:r>
          </a:p>
          <a:p>
            <a:pPr eaLnBrk="1" hangingPunct="1">
              <a:buFontTx/>
              <a:buNone/>
            </a:pPr>
            <a:r>
              <a:rPr lang="en-US" altLang="en-US"/>
              <a:t>from a point on an illuminated surface as</a:t>
            </a:r>
          </a:p>
          <a:p>
            <a:pPr algn="ctr" eaLnBrk="1" hangingPunct="1">
              <a:buFontTx/>
              <a:buNone/>
            </a:pPr>
            <a:endParaRPr lang="en-US" altLang="en-US" i="1"/>
          </a:p>
          <a:p>
            <a:pPr algn="ctr" eaLnBrk="1" hangingPunct="1">
              <a:buFontTx/>
              <a:buNone/>
            </a:pPr>
            <a:r>
              <a:rPr lang="en-US" altLang="en-US" i="1"/>
              <a:t>I </a:t>
            </a:r>
            <a:r>
              <a:rPr lang="en-US" altLang="en-US"/>
              <a:t>= </a:t>
            </a:r>
            <a:r>
              <a:rPr lang="en-US" altLang="en-US" i="1"/>
              <a:t>I</a:t>
            </a:r>
            <a:r>
              <a:rPr lang="en-US" altLang="en-US" i="1" baseline="-30000"/>
              <a:t>diff</a:t>
            </a:r>
            <a:r>
              <a:rPr lang="en-US" altLang="en-US"/>
              <a:t> + </a:t>
            </a:r>
            <a:r>
              <a:rPr lang="en-US" altLang="en-US" i="1"/>
              <a:t>I</a:t>
            </a:r>
            <a:r>
              <a:rPr lang="en-US" altLang="en-US" i="1" baseline="-30000"/>
              <a:t>spec</a:t>
            </a:r>
            <a:endParaRPr lang="en-US" altLang="en-US"/>
          </a:p>
          <a:p>
            <a:pPr algn="ctr" eaLnBrk="1" hangingPunct="1">
              <a:buFontTx/>
              <a:buNone/>
            </a:pPr>
            <a:endParaRPr lang="en-US" altLang="en-US"/>
          </a:p>
          <a:p>
            <a:pPr algn="ctr" eaLnBrk="1" hangingPunct="1">
              <a:buFontTx/>
              <a:buNone/>
            </a:pPr>
            <a:r>
              <a:rPr lang="en-US" altLang="en-US"/>
              <a:t>= </a:t>
            </a:r>
            <a:r>
              <a:rPr lang="en-US" altLang="en-US" i="1"/>
              <a:t>k</a:t>
            </a:r>
            <a:r>
              <a:rPr lang="en-US" altLang="en-US" i="1" baseline="-30000"/>
              <a:t>a</a:t>
            </a:r>
            <a:r>
              <a:rPr lang="en-US" altLang="en-US" i="1"/>
              <a:t>I</a:t>
            </a:r>
            <a:r>
              <a:rPr lang="en-US" altLang="en-US" i="1" baseline="-30000"/>
              <a:t>a</a:t>
            </a:r>
            <a:r>
              <a:rPr lang="en-US" altLang="en-US" baseline="-30000"/>
              <a:t> </a:t>
            </a:r>
            <a:r>
              <a:rPr lang="en-US" altLang="en-US"/>
              <a:t>+ </a:t>
            </a:r>
            <a:r>
              <a:rPr lang="en-US" altLang="en-US" i="1"/>
              <a:t>k</a:t>
            </a:r>
            <a:r>
              <a:rPr lang="en-US" altLang="en-US" i="1" baseline="-30000"/>
              <a:t>d</a:t>
            </a:r>
            <a:r>
              <a:rPr lang="en-US" altLang="en-US" i="1"/>
              <a:t>I</a:t>
            </a:r>
            <a:r>
              <a:rPr lang="en-US" altLang="en-US" i="1" baseline="-30000"/>
              <a:t>l</a:t>
            </a:r>
            <a:r>
              <a:rPr lang="en-US" altLang="en-US"/>
              <a:t>(</a:t>
            </a:r>
            <a:r>
              <a:rPr lang="en-US" altLang="en-US" b="1"/>
              <a:t>N</a:t>
            </a:r>
            <a:r>
              <a:rPr lang="en-US" altLang="en-US" b="1" baseline="30000"/>
              <a:t>.</a:t>
            </a:r>
            <a:r>
              <a:rPr lang="en-US" altLang="en-US" b="1"/>
              <a:t>L</a:t>
            </a:r>
            <a:r>
              <a:rPr lang="en-US" altLang="en-US"/>
              <a:t>) + </a:t>
            </a:r>
            <a:r>
              <a:rPr lang="en-US" altLang="en-US" i="1"/>
              <a:t>k</a:t>
            </a:r>
            <a:r>
              <a:rPr lang="en-US" altLang="en-US" i="1" baseline="-30000"/>
              <a:t>s</a:t>
            </a:r>
            <a:r>
              <a:rPr lang="en-US" altLang="en-US" i="1"/>
              <a:t>I</a:t>
            </a:r>
            <a:r>
              <a:rPr lang="en-US" altLang="en-US" i="1" baseline="-30000"/>
              <a:t>l</a:t>
            </a:r>
            <a:r>
              <a:rPr lang="en-US" altLang="en-US"/>
              <a:t>(</a:t>
            </a:r>
            <a:r>
              <a:rPr lang="en-US" altLang="en-US" b="1"/>
              <a:t>N</a:t>
            </a:r>
            <a:r>
              <a:rPr lang="en-US" altLang="en-US" b="1" baseline="30000"/>
              <a:t>.</a:t>
            </a:r>
            <a:r>
              <a:rPr lang="en-US" altLang="en-US" b="1"/>
              <a:t>H</a:t>
            </a:r>
            <a:r>
              <a:rPr lang="en-US" altLang="en-US"/>
              <a:t>)</a:t>
            </a:r>
            <a:r>
              <a:rPr lang="en-US" altLang="en-US" i="1" baseline="30000"/>
              <a:t>ns</a:t>
            </a:r>
            <a:endParaRPr lang="en-US" altLang="en-US" i="1"/>
          </a:p>
          <a:p>
            <a:pPr eaLnBrk="1" hangingPunct="1"/>
            <a:endParaRPr lang="en-US"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5">
            <a:extLst>
              <a:ext uri="{FF2B5EF4-FFF2-40B4-BE49-F238E27FC236}">
                <a16:creationId xmlns:a16="http://schemas.microsoft.com/office/drawing/2014/main" id="{D2D784E5-5AAC-4B59-8878-2AA214FA824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070567B1-89E8-4A18-B152-C54C137D105E}" type="slidenum">
              <a:rPr lang="ar-SA" altLang="en-US" sz="1400"/>
              <a:pPr eaLnBrk="1" hangingPunct="1"/>
              <a:t>34</a:t>
            </a:fld>
            <a:endParaRPr lang="en-US" altLang="en-US" sz="1400"/>
          </a:p>
        </p:txBody>
      </p:sp>
      <p:sp>
        <p:nvSpPr>
          <p:cNvPr id="35843" name="Rectangle 2">
            <a:extLst>
              <a:ext uri="{FF2B5EF4-FFF2-40B4-BE49-F238E27FC236}">
                <a16:creationId xmlns:a16="http://schemas.microsoft.com/office/drawing/2014/main" id="{A2E98799-ACA7-4C70-B3AA-C8056C378994}"/>
              </a:ext>
            </a:extLst>
          </p:cNvPr>
          <p:cNvSpPr>
            <a:spLocks noGrp="1" noChangeArrowheads="1"/>
          </p:cNvSpPr>
          <p:nvPr>
            <p:ph type="title"/>
          </p:nvPr>
        </p:nvSpPr>
        <p:spPr>
          <a:xfrm>
            <a:off x="685800" y="304800"/>
            <a:ext cx="7772400" cy="1828800"/>
          </a:xfrm>
        </p:spPr>
        <p:txBody>
          <a:bodyPr/>
          <a:lstStyle/>
          <a:p>
            <a:pPr eaLnBrk="1" hangingPunct="1"/>
            <a:r>
              <a:rPr lang="en-US" altLang="en-US" sz="3200">
                <a:solidFill>
                  <a:srgbClr val="C00000"/>
                </a:solidFill>
              </a:rPr>
              <a:t>Combine Diffuse &amp; Specular Reflections with Multiple Light Sources </a:t>
            </a:r>
          </a:p>
        </p:txBody>
      </p:sp>
      <p:sp>
        <p:nvSpPr>
          <p:cNvPr id="35844" name="Rectangle 3">
            <a:extLst>
              <a:ext uri="{FF2B5EF4-FFF2-40B4-BE49-F238E27FC236}">
                <a16:creationId xmlns:a16="http://schemas.microsoft.com/office/drawing/2014/main" id="{764E37DE-D988-4046-93D1-1DAFEDA7E34C}"/>
              </a:ext>
            </a:extLst>
          </p:cNvPr>
          <p:cNvSpPr>
            <a:spLocks noGrp="1" noChangeArrowheads="1"/>
          </p:cNvSpPr>
          <p:nvPr>
            <p:ph type="body" idx="1"/>
          </p:nvPr>
        </p:nvSpPr>
        <p:spPr>
          <a:xfrm>
            <a:off x="685800" y="2514600"/>
            <a:ext cx="7772400" cy="4114800"/>
          </a:xfrm>
        </p:spPr>
        <p:txBody>
          <a:bodyPr/>
          <a:lstStyle/>
          <a:p>
            <a:pPr eaLnBrk="1" hangingPunct="1">
              <a:buFontTx/>
              <a:buNone/>
            </a:pPr>
            <a:r>
              <a:rPr lang="en-US" altLang="en-US"/>
              <a:t>If we place more than one point source in a</a:t>
            </a:r>
          </a:p>
          <a:p>
            <a:pPr eaLnBrk="1" hangingPunct="1">
              <a:buFontTx/>
              <a:buNone/>
            </a:pPr>
            <a:r>
              <a:rPr lang="en-US" altLang="en-US"/>
              <a:t>scene, we obtain the light reflection at any</a:t>
            </a:r>
          </a:p>
          <a:p>
            <a:pPr eaLnBrk="1" hangingPunct="1">
              <a:buFontTx/>
              <a:buNone/>
            </a:pPr>
            <a:r>
              <a:rPr lang="en-US" altLang="en-US"/>
              <a:t>surface point by summering the contributions</a:t>
            </a:r>
          </a:p>
          <a:p>
            <a:pPr eaLnBrk="1" hangingPunct="1">
              <a:buFontTx/>
              <a:buNone/>
            </a:pPr>
            <a:r>
              <a:rPr lang="en-US" altLang="en-US"/>
              <a:t>from the individual sources:</a:t>
            </a:r>
          </a:p>
          <a:p>
            <a:pPr eaLnBrk="1" hangingPunct="1">
              <a:buFontTx/>
              <a:buNone/>
            </a:pPr>
            <a:r>
              <a:rPr lang="en-US" altLang="en-US"/>
              <a:t> </a:t>
            </a:r>
          </a:p>
          <a:p>
            <a:pPr algn="ctr" eaLnBrk="1" hangingPunct="1">
              <a:buFontTx/>
              <a:buNone/>
            </a:pPr>
            <a:r>
              <a:rPr lang="en-US" altLang="en-US" i="1"/>
              <a:t>I </a:t>
            </a:r>
            <a:r>
              <a:rPr lang="en-US" altLang="en-US"/>
              <a:t>= </a:t>
            </a:r>
            <a:r>
              <a:rPr lang="en-US" altLang="en-US" i="1"/>
              <a:t>k</a:t>
            </a:r>
            <a:r>
              <a:rPr lang="en-US" altLang="en-US" i="1" baseline="-30000"/>
              <a:t>a</a:t>
            </a:r>
            <a:r>
              <a:rPr lang="en-US" altLang="en-US" i="1"/>
              <a:t>I</a:t>
            </a:r>
            <a:r>
              <a:rPr lang="en-US" altLang="en-US" i="1" baseline="-30000"/>
              <a:t>a</a:t>
            </a:r>
            <a:r>
              <a:rPr lang="en-US" altLang="en-US" baseline="-30000"/>
              <a:t> </a:t>
            </a:r>
            <a:r>
              <a:rPr lang="en-US" altLang="en-US"/>
              <a:t>+ </a:t>
            </a:r>
            <a:r>
              <a:rPr lang="en-US" altLang="en-US">
                <a:sym typeface="Symbol" panose="05050102010706020507" pitchFamily="18" charset="2"/>
              </a:rPr>
              <a:t></a:t>
            </a:r>
            <a:r>
              <a:rPr lang="en-US" altLang="en-US" baseline="30000"/>
              <a:t>n</a:t>
            </a:r>
            <a:r>
              <a:rPr lang="en-US" altLang="en-US" baseline="-30000"/>
              <a:t>i=1</a:t>
            </a:r>
            <a:r>
              <a:rPr lang="en-US" altLang="en-US"/>
              <a:t> </a:t>
            </a:r>
            <a:r>
              <a:rPr lang="en-US" altLang="en-US" i="1"/>
              <a:t>I</a:t>
            </a:r>
            <a:r>
              <a:rPr lang="en-US" altLang="en-US" i="1" baseline="-30000"/>
              <a:t>li</a:t>
            </a:r>
            <a:r>
              <a:rPr lang="en-US" altLang="en-US" i="1"/>
              <a:t> </a:t>
            </a:r>
            <a:r>
              <a:rPr lang="en-US" altLang="en-US"/>
              <a:t>[</a:t>
            </a:r>
            <a:r>
              <a:rPr lang="en-US" altLang="en-US" i="1"/>
              <a:t>k</a:t>
            </a:r>
            <a:r>
              <a:rPr lang="en-US" altLang="en-US" i="1" baseline="-30000"/>
              <a:t>d </a:t>
            </a:r>
            <a:r>
              <a:rPr lang="en-US" altLang="en-US"/>
              <a:t>(</a:t>
            </a:r>
            <a:r>
              <a:rPr lang="en-US" altLang="en-US" b="1"/>
              <a:t>N</a:t>
            </a:r>
            <a:r>
              <a:rPr lang="en-US" altLang="en-US" b="1" baseline="30000"/>
              <a:t>.</a:t>
            </a:r>
            <a:r>
              <a:rPr lang="en-US" altLang="en-US" b="1"/>
              <a:t>L</a:t>
            </a:r>
            <a:r>
              <a:rPr lang="en-US" altLang="en-US" b="1" baseline="-30000"/>
              <a:t>i</a:t>
            </a:r>
            <a:r>
              <a:rPr lang="en-US" altLang="en-US"/>
              <a:t>) + </a:t>
            </a:r>
            <a:r>
              <a:rPr lang="en-US" altLang="en-US" i="1"/>
              <a:t>k</a:t>
            </a:r>
            <a:r>
              <a:rPr lang="en-US" altLang="en-US" i="1" baseline="-30000"/>
              <a:t>s</a:t>
            </a:r>
            <a:r>
              <a:rPr lang="en-US" altLang="en-US"/>
              <a:t>(</a:t>
            </a:r>
            <a:r>
              <a:rPr lang="en-US" altLang="en-US" b="1"/>
              <a:t>N</a:t>
            </a:r>
            <a:r>
              <a:rPr lang="en-US" altLang="en-US" b="1" baseline="30000"/>
              <a:t>.</a:t>
            </a:r>
            <a:r>
              <a:rPr lang="en-US" altLang="en-US" b="1"/>
              <a:t>H</a:t>
            </a:r>
            <a:r>
              <a:rPr lang="en-US" altLang="en-US" b="1" baseline="-30000"/>
              <a:t>i</a:t>
            </a:r>
            <a:r>
              <a:rPr lang="en-US" altLang="en-US"/>
              <a:t>)</a:t>
            </a:r>
            <a:r>
              <a:rPr lang="en-US" altLang="en-US" baseline="30000"/>
              <a:t>ns</a:t>
            </a:r>
            <a:r>
              <a:rPr lang="en-US" altLang="en-US"/>
              <a:t>]</a:t>
            </a:r>
          </a:p>
          <a:p>
            <a:pPr eaLnBrk="1" hangingPunct="1"/>
            <a:endParaRPr lang="en-US"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4">
            <a:extLst>
              <a:ext uri="{FF2B5EF4-FFF2-40B4-BE49-F238E27FC236}">
                <a16:creationId xmlns:a16="http://schemas.microsoft.com/office/drawing/2014/main" id="{39F06988-8549-4C6F-A7DB-877F0630662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25D070D6-C761-4DC9-8F42-83F955F12EC2}" type="slidenum">
              <a:rPr lang="ar-SA" altLang="en-US" sz="1400"/>
              <a:pPr eaLnBrk="1" hangingPunct="1"/>
              <a:t>35</a:t>
            </a:fld>
            <a:endParaRPr lang="en-US" altLang="en-US" sz="1400"/>
          </a:p>
        </p:txBody>
      </p:sp>
      <p:sp>
        <p:nvSpPr>
          <p:cNvPr id="36867" name="Rectangle 2">
            <a:extLst>
              <a:ext uri="{FF2B5EF4-FFF2-40B4-BE49-F238E27FC236}">
                <a16:creationId xmlns:a16="http://schemas.microsoft.com/office/drawing/2014/main" id="{07C9C3B0-F48D-4BC3-8076-EAF59D8D14F4}"/>
              </a:ext>
            </a:extLst>
          </p:cNvPr>
          <p:cNvSpPr>
            <a:spLocks noGrp="1" noChangeArrowheads="1"/>
          </p:cNvSpPr>
          <p:nvPr>
            <p:ph type="title"/>
          </p:nvPr>
        </p:nvSpPr>
        <p:spPr>
          <a:xfrm>
            <a:off x="685800" y="76200"/>
            <a:ext cx="7772400" cy="1143000"/>
          </a:xfrm>
        </p:spPr>
        <p:txBody>
          <a:bodyPr/>
          <a:lstStyle/>
          <a:p>
            <a:pPr eaLnBrk="1" hangingPunct="1"/>
            <a:r>
              <a:rPr lang="en-US" altLang="en-US" sz="2800"/>
              <a:t>Visible-line determination</a:t>
            </a:r>
          </a:p>
        </p:txBody>
      </p:sp>
      <p:pic>
        <p:nvPicPr>
          <p:cNvPr id="36868" name="Picture 3" descr="O:\.html\ClassNotes\Illumination\01.jpg">
            <a:extLst>
              <a:ext uri="{FF2B5EF4-FFF2-40B4-BE49-F238E27FC236}">
                <a16:creationId xmlns:a16="http://schemas.microsoft.com/office/drawing/2014/main" id="{DC5E6641-E9F7-4D6D-853D-1FC7324685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295400"/>
            <a:ext cx="7916863" cy="542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4">
            <a:extLst>
              <a:ext uri="{FF2B5EF4-FFF2-40B4-BE49-F238E27FC236}">
                <a16:creationId xmlns:a16="http://schemas.microsoft.com/office/drawing/2014/main" id="{30162C2C-6BB1-4926-BFD4-D239126F31A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D03B4C64-60C0-49B0-AD53-3184A56DD0DD}" type="slidenum">
              <a:rPr lang="ar-SA" altLang="en-US" sz="1400"/>
              <a:pPr eaLnBrk="1" hangingPunct="1"/>
              <a:t>36</a:t>
            </a:fld>
            <a:endParaRPr lang="en-US" altLang="en-US" sz="1400"/>
          </a:p>
        </p:txBody>
      </p:sp>
      <p:sp>
        <p:nvSpPr>
          <p:cNvPr id="37891" name="Rectangle 2">
            <a:extLst>
              <a:ext uri="{FF2B5EF4-FFF2-40B4-BE49-F238E27FC236}">
                <a16:creationId xmlns:a16="http://schemas.microsoft.com/office/drawing/2014/main" id="{FC8E0E2B-F615-4587-8603-478A09A39600}"/>
              </a:ext>
            </a:extLst>
          </p:cNvPr>
          <p:cNvSpPr>
            <a:spLocks noGrp="1" noChangeArrowheads="1"/>
          </p:cNvSpPr>
          <p:nvPr>
            <p:ph type="title"/>
          </p:nvPr>
        </p:nvSpPr>
        <p:spPr>
          <a:xfrm>
            <a:off x="685800" y="0"/>
            <a:ext cx="7772400" cy="1143000"/>
          </a:xfrm>
        </p:spPr>
        <p:txBody>
          <a:bodyPr/>
          <a:lstStyle/>
          <a:p>
            <a:pPr eaLnBrk="1" hangingPunct="1"/>
            <a:r>
              <a:rPr lang="en-US" altLang="en-US" sz="2800"/>
              <a:t>Visible-surface determination with ambient illumination only</a:t>
            </a:r>
          </a:p>
        </p:txBody>
      </p:sp>
      <p:pic>
        <p:nvPicPr>
          <p:cNvPr id="37892" name="Picture 4" descr="O:\.html\ClassNotes\Illumination\02.jpg">
            <a:extLst>
              <a:ext uri="{FF2B5EF4-FFF2-40B4-BE49-F238E27FC236}">
                <a16:creationId xmlns:a16="http://schemas.microsoft.com/office/drawing/2014/main" id="{52E9A8BA-1C9E-4BED-97C3-572E4CDED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066800"/>
            <a:ext cx="7916863" cy="563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4">
            <a:extLst>
              <a:ext uri="{FF2B5EF4-FFF2-40B4-BE49-F238E27FC236}">
                <a16:creationId xmlns:a16="http://schemas.microsoft.com/office/drawing/2014/main" id="{C35009B8-D4E8-4A3E-9C68-7CA5EE80534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1F97E5B5-11BB-440D-B592-6651ED75DF7F}" type="slidenum">
              <a:rPr lang="ar-SA" altLang="en-US" sz="1400"/>
              <a:pPr eaLnBrk="1" hangingPunct="1"/>
              <a:t>37</a:t>
            </a:fld>
            <a:endParaRPr lang="en-US" altLang="en-US" sz="1400"/>
          </a:p>
        </p:txBody>
      </p:sp>
      <p:sp>
        <p:nvSpPr>
          <p:cNvPr id="38915" name="Rectangle 2">
            <a:extLst>
              <a:ext uri="{FF2B5EF4-FFF2-40B4-BE49-F238E27FC236}">
                <a16:creationId xmlns:a16="http://schemas.microsoft.com/office/drawing/2014/main" id="{1C2336F6-69A0-4E40-983E-BBD5B19DC01F}"/>
              </a:ext>
            </a:extLst>
          </p:cNvPr>
          <p:cNvSpPr>
            <a:spLocks noGrp="1" noChangeArrowheads="1"/>
          </p:cNvSpPr>
          <p:nvPr>
            <p:ph type="title"/>
          </p:nvPr>
        </p:nvSpPr>
        <p:spPr>
          <a:xfrm>
            <a:off x="685800" y="0"/>
            <a:ext cx="7772400" cy="1143000"/>
          </a:xfrm>
        </p:spPr>
        <p:txBody>
          <a:bodyPr/>
          <a:lstStyle/>
          <a:p>
            <a:pPr eaLnBrk="1" hangingPunct="1"/>
            <a:r>
              <a:rPr lang="en-US" altLang="en-US" sz="2800"/>
              <a:t>Individually shaded polygons with diffuse reflection</a:t>
            </a:r>
          </a:p>
        </p:txBody>
      </p:sp>
      <p:pic>
        <p:nvPicPr>
          <p:cNvPr id="38916" name="Picture 4" descr="O:\.html\ClassNotes\Illumination\03.jpg">
            <a:extLst>
              <a:ext uri="{FF2B5EF4-FFF2-40B4-BE49-F238E27FC236}">
                <a16:creationId xmlns:a16="http://schemas.microsoft.com/office/drawing/2014/main" id="{8458D473-F754-4497-905C-F705206AEA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219200"/>
            <a:ext cx="7916863" cy="546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4">
            <a:extLst>
              <a:ext uri="{FF2B5EF4-FFF2-40B4-BE49-F238E27FC236}">
                <a16:creationId xmlns:a16="http://schemas.microsoft.com/office/drawing/2014/main" id="{0651F09A-B44E-4B29-80B2-4915BB7B9EC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56A635C3-039F-4C26-8C32-F62977BD8E23}" type="slidenum">
              <a:rPr lang="ar-SA" altLang="en-US" sz="1400"/>
              <a:pPr eaLnBrk="1" hangingPunct="1"/>
              <a:t>38</a:t>
            </a:fld>
            <a:endParaRPr lang="en-US" altLang="en-US" sz="1400"/>
          </a:p>
        </p:txBody>
      </p:sp>
      <p:sp>
        <p:nvSpPr>
          <p:cNvPr id="39939" name="Rectangle 2">
            <a:extLst>
              <a:ext uri="{FF2B5EF4-FFF2-40B4-BE49-F238E27FC236}">
                <a16:creationId xmlns:a16="http://schemas.microsoft.com/office/drawing/2014/main" id="{79D31A8F-CEA4-4C3B-9580-9BB06EBB5832}"/>
              </a:ext>
            </a:extLst>
          </p:cNvPr>
          <p:cNvSpPr>
            <a:spLocks noGrp="1" noChangeArrowheads="1"/>
          </p:cNvSpPr>
          <p:nvPr>
            <p:ph type="title"/>
          </p:nvPr>
        </p:nvSpPr>
        <p:spPr>
          <a:xfrm>
            <a:off x="685800" y="0"/>
            <a:ext cx="7772400" cy="1143000"/>
          </a:xfrm>
        </p:spPr>
        <p:txBody>
          <a:bodyPr/>
          <a:lstStyle/>
          <a:p>
            <a:pPr eaLnBrk="1" hangingPunct="1"/>
            <a:r>
              <a:rPr lang="en-US" altLang="en-US" sz="2800"/>
              <a:t>Gouraud shaded polygons with diffuse reflection</a:t>
            </a:r>
          </a:p>
        </p:txBody>
      </p:sp>
      <p:pic>
        <p:nvPicPr>
          <p:cNvPr id="39940" name="Picture 4" descr="O:\.html\ClassNotes\Illumination\04.jpg">
            <a:extLst>
              <a:ext uri="{FF2B5EF4-FFF2-40B4-BE49-F238E27FC236}">
                <a16:creationId xmlns:a16="http://schemas.microsoft.com/office/drawing/2014/main" id="{F1D0E359-E67E-4EAD-9809-AEEB0CBDC6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066800"/>
            <a:ext cx="7916863" cy="558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4">
            <a:extLst>
              <a:ext uri="{FF2B5EF4-FFF2-40B4-BE49-F238E27FC236}">
                <a16:creationId xmlns:a16="http://schemas.microsoft.com/office/drawing/2014/main" id="{97A7C3D5-EA40-45A7-B1A8-1120FA5BE06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F0AEC036-44A1-4FDF-A1F8-6E5EB36EFAF9}" type="slidenum">
              <a:rPr lang="ar-SA" altLang="en-US" sz="1400"/>
              <a:pPr eaLnBrk="1" hangingPunct="1"/>
              <a:t>39</a:t>
            </a:fld>
            <a:endParaRPr lang="en-US" altLang="en-US" sz="1400"/>
          </a:p>
        </p:txBody>
      </p:sp>
      <p:sp>
        <p:nvSpPr>
          <p:cNvPr id="40963" name="Rectangle 2">
            <a:extLst>
              <a:ext uri="{FF2B5EF4-FFF2-40B4-BE49-F238E27FC236}">
                <a16:creationId xmlns:a16="http://schemas.microsoft.com/office/drawing/2014/main" id="{23776FF3-7DEF-4B44-A6D7-6BA80CEBEF5A}"/>
              </a:ext>
            </a:extLst>
          </p:cNvPr>
          <p:cNvSpPr>
            <a:spLocks noGrp="1" noChangeArrowheads="1"/>
          </p:cNvSpPr>
          <p:nvPr>
            <p:ph type="title"/>
          </p:nvPr>
        </p:nvSpPr>
        <p:spPr>
          <a:xfrm>
            <a:off x="685800" y="0"/>
            <a:ext cx="7772400" cy="1143000"/>
          </a:xfrm>
        </p:spPr>
        <p:txBody>
          <a:bodyPr/>
          <a:lstStyle/>
          <a:p>
            <a:pPr eaLnBrk="1" hangingPunct="1"/>
            <a:r>
              <a:rPr lang="en-US" altLang="en-US" sz="2800"/>
              <a:t>Gouraud shaded polygons with specular reflection</a:t>
            </a:r>
          </a:p>
        </p:txBody>
      </p:sp>
      <p:pic>
        <p:nvPicPr>
          <p:cNvPr id="40964" name="Picture 4" descr="O:\.html\ClassNotes\Illumination\05.jpg">
            <a:extLst>
              <a:ext uri="{FF2B5EF4-FFF2-40B4-BE49-F238E27FC236}">
                <a16:creationId xmlns:a16="http://schemas.microsoft.com/office/drawing/2014/main" id="{CD70BE6C-BC9B-4B4A-920F-07E5B010B8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538" y="1066800"/>
            <a:ext cx="7916862"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5">
            <a:extLst>
              <a:ext uri="{FF2B5EF4-FFF2-40B4-BE49-F238E27FC236}">
                <a16:creationId xmlns:a16="http://schemas.microsoft.com/office/drawing/2014/main" id="{63E3D75C-7167-4A0C-8591-52AD55D410B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1EFA71CA-920F-4CD2-A49C-D78C30369454}" type="slidenum">
              <a:rPr lang="ar-SA" altLang="en-US" sz="1400"/>
              <a:pPr eaLnBrk="1" hangingPunct="1"/>
              <a:t>4</a:t>
            </a:fld>
            <a:endParaRPr lang="en-US" altLang="en-US" sz="1400"/>
          </a:p>
        </p:txBody>
      </p:sp>
      <p:sp>
        <p:nvSpPr>
          <p:cNvPr id="5123" name="Rectangle 2">
            <a:extLst>
              <a:ext uri="{FF2B5EF4-FFF2-40B4-BE49-F238E27FC236}">
                <a16:creationId xmlns:a16="http://schemas.microsoft.com/office/drawing/2014/main" id="{D7295A29-16BB-4AB8-A038-772477B82889}"/>
              </a:ext>
            </a:extLst>
          </p:cNvPr>
          <p:cNvSpPr>
            <a:spLocks noGrp="1" noChangeArrowheads="1"/>
          </p:cNvSpPr>
          <p:nvPr>
            <p:ph type="title"/>
          </p:nvPr>
        </p:nvSpPr>
        <p:spPr>
          <a:xfrm>
            <a:off x="685800" y="152400"/>
            <a:ext cx="7772400" cy="609600"/>
          </a:xfrm>
        </p:spPr>
        <p:txBody>
          <a:bodyPr/>
          <a:lstStyle/>
          <a:p>
            <a:pPr eaLnBrk="1" hangingPunct="1"/>
            <a:r>
              <a:rPr lang="en-US" altLang="en-US">
                <a:solidFill>
                  <a:srgbClr val="C00000"/>
                </a:solidFill>
              </a:rPr>
              <a:t>Surface rendering</a:t>
            </a:r>
          </a:p>
        </p:txBody>
      </p:sp>
      <p:sp>
        <p:nvSpPr>
          <p:cNvPr id="5124" name="Rectangle 3">
            <a:extLst>
              <a:ext uri="{FF2B5EF4-FFF2-40B4-BE49-F238E27FC236}">
                <a16:creationId xmlns:a16="http://schemas.microsoft.com/office/drawing/2014/main" id="{B0E03EEE-3F5A-45E6-9F98-23EAAFE840FA}"/>
              </a:ext>
            </a:extLst>
          </p:cNvPr>
          <p:cNvSpPr>
            <a:spLocks noGrp="1" noChangeArrowheads="1"/>
          </p:cNvSpPr>
          <p:nvPr>
            <p:ph type="body" idx="1"/>
          </p:nvPr>
        </p:nvSpPr>
        <p:spPr>
          <a:xfrm>
            <a:off x="304800" y="914400"/>
            <a:ext cx="8534400" cy="5562600"/>
          </a:xfrm>
        </p:spPr>
        <p:txBody>
          <a:bodyPr/>
          <a:lstStyle/>
          <a:p>
            <a:pPr eaLnBrk="1" hangingPunct="1">
              <a:lnSpc>
                <a:spcPct val="90000"/>
              </a:lnSpc>
            </a:pPr>
            <a:r>
              <a:rPr lang="en-US" altLang="en-US" sz="2800"/>
              <a:t>Surface rendering can be performed by applying the illumination model to every visible surface point, or the rendering can be accomplished by interpolating intensities across the surface from a small set of illumination-model calculations.</a:t>
            </a:r>
          </a:p>
          <a:p>
            <a:pPr eaLnBrk="1" hangingPunct="1">
              <a:lnSpc>
                <a:spcPct val="90000"/>
              </a:lnSpc>
            </a:pPr>
            <a:r>
              <a:rPr lang="en-US" altLang="en-US" sz="2800"/>
              <a:t>Scan-line algorithms use interpolation schemes.</a:t>
            </a:r>
          </a:p>
          <a:p>
            <a:pPr eaLnBrk="1" hangingPunct="1">
              <a:lnSpc>
                <a:spcPct val="90000"/>
              </a:lnSpc>
            </a:pPr>
            <a:r>
              <a:rPr lang="en-US" altLang="en-US" sz="2800"/>
              <a:t>Ray tracing algorithms invoke the illumination model at each pixel position.</a:t>
            </a:r>
          </a:p>
          <a:p>
            <a:pPr eaLnBrk="1" hangingPunct="1">
              <a:lnSpc>
                <a:spcPct val="90000"/>
              </a:lnSpc>
            </a:pPr>
            <a:r>
              <a:rPr lang="en-US" altLang="en-US" sz="2800"/>
              <a:t>Surface-rendering procedures are termed </a:t>
            </a:r>
            <a:r>
              <a:rPr lang="en-US" altLang="en-US" sz="2800" b="1" i="1"/>
              <a:t>surface-shading methods</a:t>
            </a:r>
            <a:r>
              <a:rPr lang="en-US" altLang="en-US" sz="2800"/>
              <a:t>.</a:t>
            </a:r>
          </a:p>
          <a:p>
            <a:pPr eaLnBrk="1" hangingPunct="1">
              <a:lnSpc>
                <a:spcPct val="90000"/>
              </a:lnSpc>
            </a:pPr>
            <a:endParaRPr lang="en-US" altLang="en-US" sz="28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4">
            <a:extLst>
              <a:ext uri="{FF2B5EF4-FFF2-40B4-BE49-F238E27FC236}">
                <a16:creationId xmlns:a16="http://schemas.microsoft.com/office/drawing/2014/main" id="{BEB9BFD0-64C5-4AF1-9867-7CCBC03A2DC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7A0FE4C3-06C6-4BBB-A405-454505E8E2B4}" type="slidenum">
              <a:rPr lang="ar-SA" altLang="en-US" sz="1400"/>
              <a:pPr eaLnBrk="1" hangingPunct="1"/>
              <a:t>40</a:t>
            </a:fld>
            <a:endParaRPr lang="en-US" altLang="en-US" sz="1400"/>
          </a:p>
        </p:txBody>
      </p:sp>
      <p:sp>
        <p:nvSpPr>
          <p:cNvPr id="41987" name="Rectangle 2">
            <a:extLst>
              <a:ext uri="{FF2B5EF4-FFF2-40B4-BE49-F238E27FC236}">
                <a16:creationId xmlns:a16="http://schemas.microsoft.com/office/drawing/2014/main" id="{EBF7C84E-8903-4BE6-ACE9-FA435F9B2A43}"/>
              </a:ext>
            </a:extLst>
          </p:cNvPr>
          <p:cNvSpPr>
            <a:spLocks noGrp="1" noChangeArrowheads="1"/>
          </p:cNvSpPr>
          <p:nvPr>
            <p:ph type="title"/>
          </p:nvPr>
        </p:nvSpPr>
        <p:spPr>
          <a:xfrm>
            <a:off x="685800" y="0"/>
            <a:ext cx="7772400" cy="1143000"/>
          </a:xfrm>
        </p:spPr>
        <p:txBody>
          <a:bodyPr/>
          <a:lstStyle/>
          <a:p>
            <a:pPr eaLnBrk="1" hangingPunct="1"/>
            <a:r>
              <a:rPr lang="en-US" altLang="en-US" sz="2800"/>
              <a:t>Phong shaded polygons with specular reflection</a:t>
            </a:r>
          </a:p>
        </p:txBody>
      </p:sp>
      <p:pic>
        <p:nvPicPr>
          <p:cNvPr id="41988" name="Picture 4" descr="O:\.html\ClassNotes\Illumination\06.jpg">
            <a:extLst>
              <a:ext uri="{FF2B5EF4-FFF2-40B4-BE49-F238E27FC236}">
                <a16:creationId xmlns:a16="http://schemas.microsoft.com/office/drawing/2014/main" id="{B12C5C67-EFFA-4093-AFBB-6D43B8C361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066800"/>
            <a:ext cx="7916863" cy="558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4">
            <a:extLst>
              <a:ext uri="{FF2B5EF4-FFF2-40B4-BE49-F238E27FC236}">
                <a16:creationId xmlns:a16="http://schemas.microsoft.com/office/drawing/2014/main" id="{D6256628-3E01-48BA-A19E-8705DEC75F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D30BF128-985C-46F4-8D56-CC7451E775A9}" type="slidenum">
              <a:rPr lang="ar-SA" altLang="en-US" sz="1400"/>
              <a:pPr eaLnBrk="1" hangingPunct="1"/>
              <a:t>41</a:t>
            </a:fld>
            <a:endParaRPr lang="en-US" altLang="en-US" sz="1400"/>
          </a:p>
        </p:txBody>
      </p:sp>
      <p:sp>
        <p:nvSpPr>
          <p:cNvPr id="43011" name="Rectangle 2">
            <a:extLst>
              <a:ext uri="{FF2B5EF4-FFF2-40B4-BE49-F238E27FC236}">
                <a16:creationId xmlns:a16="http://schemas.microsoft.com/office/drawing/2014/main" id="{CD516703-BCD7-4BA7-A20E-B78C4156AAC0}"/>
              </a:ext>
            </a:extLst>
          </p:cNvPr>
          <p:cNvSpPr>
            <a:spLocks noGrp="1" noChangeArrowheads="1"/>
          </p:cNvSpPr>
          <p:nvPr>
            <p:ph type="title"/>
          </p:nvPr>
        </p:nvSpPr>
        <p:spPr>
          <a:xfrm>
            <a:off x="685800" y="0"/>
            <a:ext cx="7772400" cy="1143000"/>
          </a:xfrm>
        </p:spPr>
        <p:txBody>
          <a:bodyPr/>
          <a:lstStyle/>
          <a:p>
            <a:pPr eaLnBrk="1" hangingPunct="1"/>
            <a:r>
              <a:rPr lang="en-US" altLang="en-US" sz="2800"/>
              <a:t>Curved surfaces with specular reflection</a:t>
            </a:r>
          </a:p>
        </p:txBody>
      </p:sp>
      <p:pic>
        <p:nvPicPr>
          <p:cNvPr id="43012" name="Picture 4" descr="O:\.html\ClassNotes\Illumination\07.jpg">
            <a:extLst>
              <a:ext uri="{FF2B5EF4-FFF2-40B4-BE49-F238E27FC236}">
                <a16:creationId xmlns:a16="http://schemas.microsoft.com/office/drawing/2014/main" id="{7C10B547-B468-4F53-9566-0D5AC9033B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219200"/>
            <a:ext cx="7916863" cy="540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96FDE1A7-C866-4E83-929C-4B9AE01D7EB9}"/>
              </a:ext>
            </a:extLst>
          </p:cNvPr>
          <p:cNvSpPr>
            <a:spLocks noGrp="1"/>
          </p:cNvSpPr>
          <p:nvPr>
            <p:ph type="title"/>
          </p:nvPr>
        </p:nvSpPr>
        <p:spPr>
          <a:xfrm>
            <a:off x="609600" y="0"/>
            <a:ext cx="7772400" cy="838200"/>
          </a:xfrm>
        </p:spPr>
        <p:txBody>
          <a:bodyPr/>
          <a:lstStyle/>
          <a:p>
            <a:r>
              <a:rPr lang="en-US" altLang="en-US">
                <a:solidFill>
                  <a:srgbClr val="C00000"/>
                </a:solidFill>
              </a:rPr>
              <a:t>Polygon rendering methods</a:t>
            </a:r>
          </a:p>
        </p:txBody>
      </p:sp>
      <p:sp>
        <p:nvSpPr>
          <p:cNvPr id="44035" name="Content Placeholder 3">
            <a:extLst>
              <a:ext uri="{FF2B5EF4-FFF2-40B4-BE49-F238E27FC236}">
                <a16:creationId xmlns:a16="http://schemas.microsoft.com/office/drawing/2014/main" id="{BC4CEAC7-B343-4501-B810-A2C19B4A23EB}"/>
              </a:ext>
            </a:extLst>
          </p:cNvPr>
          <p:cNvSpPr>
            <a:spLocks noGrp="1"/>
          </p:cNvSpPr>
          <p:nvPr>
            <p:ph idx="1"/>
          </p:nvPr>
        </p:nvSpPr>
        <p:spPr>
          <a:xfrm>
            <a:off x="304800" y="838200"/>
            <a:ext cx="8534400" cy="5181600"/>
          </a:xfrm>
        </p:spPr>
        <p:txBody>
          <a:bodyPr/>
          <a:lstStyle/>
          <a:p>
            <a:r>
              <a:rPr lang="en-US" altLang="en-US" sz="2800"/>
              <a:t>Here we consider the application of an illumination model to the rendering of standard graphics objects those formed with polygon surfaces. </a:t>
            </a:r>
          </a:p>
          <a:p>
            <a:r>
              <a:rPr lang="en-US" altLang="en-US">
                <a:solidFill>
                  <a:srgbClr val="C00000"/>
                </a:solidFill>
              </a:rPr>
              <a:t>Polygon Shading Algorithms</a:t>
            </a:r>
          </a:p>
          <a:p>
            <a:r>
              <a:rPr lang="en-US" altLang="en-US"/>
              <a:t>Wireframe</a:t>
            </a:r>
          </a:p>
          <a:p>
            <a:r>
              <a:rPr lang="en-US" altLang="en-US"/>
              <a:t>Flat</a:t>
            </a:r>
          </a:p>
          <a:p>
            <a:r>
              <a:rPr lang="en-US" altLang="en-US"/>
              <a:t>Gouraud</a:t>
            </a:r>
          </a:p>
          <a:p>
            <a:r>
              <a:rPr lang="en-US" altLang="en-US"/>
              <a:t>phong</a:t>
            </a:r>
          </a:p>
          <a:p>
            <a:endParaRPr lang="en-US" altLang="en-US">
              <a:solidFill>
                <a:srgbClr val="C00000"/>
              </a:solidFill>
            </a:endParaRPr>
          </a:p>
        </p:txBody>
      </p:sp>
      <p:sp>
        <p:nvSpPr>
          <p:cNvPr id="44036" name="Slide Number Placeholder 2">
            <a:extLst>
              <a:ext uri="{FF2B5EF4-FFF2-40B4-BE49-F238E27FC236}">
                <a16:creationId xmlns:a16="http://schemas.microsoft.com/office/drawing/2014/main" id="{BAD7B46C-0DEC-4BD7-ADCB-1C7CB835AB6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10345BA6-8CE1-4D9F-B6B5-8DBEAF5933A9}" type="slidenum">
              <a:rPr lang="ar-SA" altLang="en-US" sz="1400"/>
              <a:pPr eaLnBrk="1" hangingPunct="1"/>
              <a:t>42</a:t>
            </a:fld>
            <a:endParaRPr lang="en-US" altLang="en-US" sz="14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AC09ECB6-4ABB-4330-93F2-9F38FA81BF03}"/>
              </a:ext>
            </a:extLst>
          </p:cNvPr>
          <p:cNvSpPr>
            <a:spLocks noGrp="1"/>
          </p:cNvSpPr>
          <p:nvPr>
            <p:ph type="title"/>
          </p:nvPr>
        </p:nvSpPr>
        <p:spPr>
          <a:xfrm>
            <a:off x="685800" y="228600"/>
            <a:ext cx="7772400" cy="609600"/>
          </a:xfrm>
        </p:spPr>
        <p:txBody>
          <a:bodyPr/>
          <a:lstStyle/>
          <a:p>
            <a:r>
              <a:rPr lang="en-US" altLang="en-US">
                <a:solidFill>
                  <a:srgbClr val="CC0000"/>
                </a:solidFill>
              </a:rPr>
              <a:t>Wireframe</a:t>
            </a:r>
          </a:p>
        </p:txBody>
      </p:sp>
      <p:sp>
        <p:nvSpPr>
          <p:cNvPr id="45059" name="Content Placeholder 2">
            <a:extLst>
              <a:ext uri="{FF2B5EF4-FFF2-40B4-BE49-F238E27FC236}">
                <a16:creationId xmlns:a16="http://schemas.microsoft.com/office/drawing/2014/main" id="{8EAFD109-DFE1-4EF6-974F-532173B9B661}"/>
              </a:ext>
            </a:extLst>
          </p:cNvPr>
          <p:cNvSpPr>
            <a:spLocks noGrp="1"/>
          </p:cNvSpPr>
          <p:nvPr>
            <p:ph idx="1"/>
          </p:nvPr>
        </p:nvSpPr>
        <p:spPr>
          <a:xfrm>
            <a:off x="0" y="990600"/>
            <a:ext cx="8915400" cy="5562600"/>
          </a:xfrm>
        </p:spPr>
        <p:txBody>
          <a:bodyPr/>
          <a:lstStyle/>
          <a:p>
            <a:pPr algn="just"/>
            <a:r>
              <a:rPr lang="en-US" altLang="en-US" sz="2400"/>
              <a:t>A </a:t>
            </a:r>
            <a:r>
              <a:rPr lang="en-US" altLang="en-US" sz="2400" b="1"/>
              <a:t>wire-frame model</a:t>
            </a:r>
            <a:r>
              <a:rPr lang="en-US" altLang="en-US" sz="2400"/>
              <a:t> is a visual presentation of a 3-dimensional (3D) or physical object used in 3D computer graphics. It is created by specifying each edge of the physical object where two mathematically continuous smooth surfaces meet, or by connecting an object's constituent vertices using straight lines or curves. </a:t>
            </a:r>
          </a:p>
          <a:p>
            <a:pPr algn="just"/>
            <a:r>
              <a:rPr lang="en-US" altLang="en-US" sz="2400"/>
              <a:t>The object is projected into screen space by drawing lines at the location of each edge. The term wire frame comes from designers using metal wire to represent the three-dimensional shape of solid objects. 3D wire frame allows to construct and manipulate solids and solid surfaces. The 3D solid modeling technique efficiently draws higher quality representations of solids than the conventional line drawing.</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Content Placeholder 2">
            <a:extLst>
              <a:ext uri="{FF2B5EF4-FFF2-40B4-BE49-F238E27FC236}">
                <a16:creationId xmlns:a16="http://schemas.microsoft.com/office/drawing/2014/main" id="{36404723-4936-410C-9F2B-114584FDD6E1}"/>
              </a:ext>
            </a:extLst>
          </p:cNvPr>
          <p:cNvSpPr>
            <a:spLocks noGrp="1"/>
          </p:cNvSpPr>
          <p:nvPr>
            <p:ph idx="1"/>
          </p:nvPr>
        </p:nvSpPr>
        <p:spPr>
          <a:xfrm>
            <a:off x="228600" y="228600"/>
            <a:ext cx="8610600" cy="6172200"/>
          </a:xfrm>
        </p:spPr>
        <p:txBody>
          <a:bodyPr/>
          <a:lstStyle/>
          <a:p>
            <a:r>
              <a:rPr lang="en-US" altLang="en-US" sz="2400"/>
              <a:t>Using a wire-frame model allows visualization of the underlying design structure of a 3D model. </a:t>
            </a:r>
          </a:p>
          <a:p>
            <a:r>
              <a:rPr lang="en-US" altLang="en-US" sz="2400"/>
              <a:t>Traditional two-dimensional views and drawings can be created by appropriate rotation of the object and selection of hidden line removal via cutting planes.</a:t>
            </a:r>
          </a:p>
          <a:p>
            <a:r>
              <a:rPr lang="en-US" altLang="en-US" sz="2400"/>
              <a:t>Since wire-frame renderings are relatively simple and fast to calculate, they are often used in cases where a high screen frame rate is needed.</a:t>
            </a:r>
          </a:p>
          <a:p>
            <a:r>
              <a:rPr lang="en-US" altLang="en-US" sz="2400"/>
              <a:t> This allows the designer to quickly review solids or rotate the object to new desired views without long delays associated with more realistic rendering.</a:t>
            </a:r>
          </a:p>
        </p:txBody>
      </p:sp>
      <p:sp>
        <p:nvSpPr>
          <p:cNvPr id="46083" name="Slide Number Placeholder 3">
            <a:extLst>
              <a:ext uri="{FF2B5EF4-FFF2-40B4-BE49-F238E27FC236}">
                <a16:creationId xmlns:a16="http://schemas.microsoft.com/office/drawing/2014/main" id="{410E7BBD-C4BD-4E4C-9384-1A4E40FA086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F937EDC8-7150-4DE7-A988-FC04CAFD1FCC}" type="slidenum">
              <a:rPr lang="ar-SA" altLang="en-US" sz="1400"/>
              <a:pPr eaLnBrk="1" hangingPunct="1"/>
              <a:t>44</a:t>
            </a:fld>
            <a:endParaRPr lang="en-US" altLang="en-US" sz="14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3">
            <a:extLst>
              <a:ext uri="{FF2B5EF4-FFF2-40B4-BE49-F238E27FC236}">
                <a16:creationId xmlns:a16="http://schemas.microsoft.com/office/drawing/2014/main" id="{5F5883D3-18A7-4E26-BFDD-49C94F48509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6C502732-62D6-4DAA-8401-4E0BF5ADC418}" type="slidenum">
              <a:rPr lang="ar-SA" altLang="en-US" sz="1400"/>
              <a:pPr eaLnBrk="1" hangingPunct="1"/>
              <a:t>45</a:t>
            </a:fld>
            <a:endParaRPr lang="en-US" altLang="en-US" sz="1400"/>
          </a:p>
        </p:txBody>
      </p:sp>
      <p:pic>
        <p:nvPicPr>
          <p:cNvPr id="47107" name="Picture 2">
            <a:extLst>
              <a:ext uri="{FF2B5EF4-FFF2-40B4-BE49-F238E27FC236}">
                <a16:creationId xmlns:a16="http://schemas.microsoft.com/office/drawing/2014/main" id="{BAE8FF27-D877-474C-8B9F-26252CD2F3A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33400" y="533400"/>
            <a:ext cx="8001000" cy="5981700"/>
          </a:xfrm>
          <a:noFill/>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C78D0184-AD81-4B07-BBA7-85D45A0E8FD5}"/>
              </a:ext>
            </a:extLst>
          </p:cNvPr>
          <p:cNvSpPr>
            <a:spLocks noGrp="1"/>
          </p:cNvSpPr>
          <p:nvPr>
            <p:ph type="title"/>
          </p:nvPr>
        </p:nvSpPr>
        <p:spPr/>
        <p:txBody>
          <a:bodyPr/>
          <a:lstStyle/>
          <a:p>
            <a:r>
              <a:rPr lang="en-GB" altLang="en-US" sz="6000" b="1">
                <a:solidFill>
                  <a:schemeClr val="tx1"/>
                </a:solidFill>
              </a:rPr>
              <a:t>Shading</a:t>
            </a:r>
            <a:endParaRPr lang="en-US" altLang="en-US"/>
          </a:p>
        </p:txBody>
      </p:sp>
      <p:sp>
        <p:nvSpPr>
          <p:cNvPr id="48131" name="Content Placeholder 2">
            <a:extLst>
              <a:ext uri="{FF2B5EF4-FFF2-40B4-BE49-F238E27FC236}">
                <a16:creationId xmlns:a16="http://schemas.microsoft.com/office/drawing/2014/main" id="{04B1E32A-46B6-45CF-B06E-5925C8BD7FF9}"/>
              </a:ext>
            </a:extLst>
          </p:cNvPr>
          <p:cNvSpPr>
            <a:spLocks noGrp="1"/>
          </p:cNvSpPr>
          <p:nvPr>
            <p:ph idx="1"/>
          </p:nvPr>
        </p:nvSpPr>
        <p:spPr>
          <a:xfrm>
            <a:off x="152400" y="1981200"/>
            <a:ext cx="8686800" cy="4267200"/>
          </a:xfrm>
        </p:spPr>
        <p:txBody>
          <a:bodyPr/>
          <a:lstStyle/>
          <a:p>
            <a:pPr algn="just"/>
            <a:r>
              <a:rPr lang="en-GB" altLang="en-US" b="1"/>
              <a:t>“ Shading is referred as the </a:t>
            </a:r>
            <a:r>
              <a:rPr lang="en-GB" altLang="en-US" b="1" i="1"/>
              <a:t>implementation of illumination model at the pixel points or </a:t>
            </a:r>
            <a:r>
              <a:rPr lang="en-GB" altLang="en-US" b="1"/>
              <a:t>polygon surfaces of the graphics objects.”</a:t>
            </a:r>
            <a:endParaRPr lang="en-US" altLang="en-US"/>
          </a:p>
        </p:txBody>
      </p:sp>
      <p:sp>
        <p:nvSpPr>
          <p:cNvPr id="48132" name="Slide Number Placeholder 3">
            <a:extLst>
              <a:ext uri="{FF2B5EF4-FFF2-40B4-BE49-F238E27FC236}">
                <a16:creationId xmlns:a16="http://schemas.microsoft.com/office/drawing/2014/main" id="{0566BA1D-F0FB-4C56-9231-909213BE0DA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B283F9CF-C3E4-4802-9FA6-F9FF009A5056}" type="slidenum">
              <a:rPr lang="ar-SA" altLang="en-US" sz="1400"/>
              <a:pPr eaLnBrk="1" hangingPunct="1"/>
              <a:t>46</a:t>
            </a:fld>
            <a:endParaRPr lang="en-US" altLang="en-US" sz="1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354C0CBF-B33A-4F64-92BD-C1E62CB659FD}"/>
              </a:ext>
            </a:extLst>
          </p:cNvPr>
          <p:cNvSpPr>
            <a:spLocks noGrp="1"/>
          </p:cNvSpPr>
          <p:nvPr>
            <p:ph type="title"/>
          </p:nvPr>
        </p:nvSpPr>
        <p:spPr>
          <a:xfrm>
            <a:off x="685800" y="76200"/>
            <a:ext cx="7772400" cy="609600"/>
          </a:xfrm>
        </p:spPr>
        <p:txBody>
          <a:bodyPr/>
          <a:lstStyle/>
          <a:p>
            <a:r>
              <a:rPr lang="en-US" altLang="en-US"/>
              <a:t>Flat Shading</a:t>
            </a:r>
          </a:p>
        </p:txBody>
      </p:sp>
      <p:sp>
        <p:nvSpPr>
          <p:cNvPr id="49155" name="Content Placeholder 2">
            <a:extLst>
              <a:ext uri="{FF2B5EF4-FFF2-40B4-BE49-F238E27FC236}">
                <a16:creationId xmlns:a16="http://schemas.microsoft.com/office/drawing/2014/main" id="{31B0E914-9B73-4679-ABE7-2EBD22F38E52}"/>
              </a:ext>
            </a:extLst>
          </p:cNvPr>
          <p:cNvSpPr>
            <a:spLocks noGrp="1"/>
          </p:cNvSpPr>
          <p:nvPr>
            <p:ph idx="1"/>
          </p:nvPr>
        </p:nvSpPr>
        <p:spPr>
          <a:xfrm>
            <a:off x="304800" y="838200"/>
            <a:ext cx="8458200" cy="2895600"/>
          </a:xfrm>
        </p:spPr>
        <p:txBody>
          <a:bodyPr/>
          <a:lstStyle/>
          <a:p>
            <a:r>
              <a:rPr lang="en-GB" altLang="en-US" sz="2400"/>
              <a:t>A fast and simple method for rendering an object with polygon surfaces is constant intensity shading, also called flat shading. </a:t>
            </a:r>
          </a:p>
          <a:p>
            <a:r>
              <a:rPr lang="en-GB" altLang="en-US" sz="2400"/>
              <a:t>In this method, a single intensity is calculated for each polygon All points over the surface of the polygon are then displayed with the same intensity value. </a:t>
            </a:r>
          </a:p>
          <a:p>
            <a:r>
              <a:rPr lang="en-GB" altLang="en-US" sz="2400"/>
              <a:t>Constant shading can be useful for quickly displaying the general appearance of a curved surface, as in Fig</a:t>
            </a:r>
            <a:endParaRPr lang="en-US" altLang="en-US" sz="2400"/>
          </a:p>
        </p:txBody>
      </p:sp>
      <p:sp>
        <p:nvSpPr>
          <p:cNvPr id="49156" name="Slide Number Placeholder 3">
            <a:extLst>
              <a:ext uri="{FF2B5EF4-FFF2-40B4-BE49-F238E27FC236}">
                <a16:creationId xmlns:a16="http://schemas.microsoft.com/office/drawing/2014/main" id="{8A44F7C7-FE03-4AF4-973B-A5F18CBCA94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180148E9-B7B9-4758-B983-A3DEBFAD5FED}" type="slidenum">
              <a:rPr lang="ar-SA" altLang="en-US" sz="1400"/>
              <a:pPr eaLnBrk="1" hangingPunct="1"/>
              <a:t>47</a:t>
            </a:fld>
            <a:endParaRPr lang="en-US" altLang="en-US" sz="1400"/>
          </a:p>
        </p:txBody>
      </p:sp>
      <p:pic>
        <p:nvPicPr>
          <p:cNvPr id="49157" name="Picture 6">
            <a:extLst>
              <a:ext uri="{FF2B5EF4-FFF2-40B4-BE49-F238E27FC236}">
                <a16:creationId xmlns:a16="http://schemas.microsoft.com/office/drawing/2014/main" id="{4E98E381-9F26-4187-840C-C81890B090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886200"/>
            <a:ext cx="70866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Content Placeholder 2">
            <a:extLst>
              <a:ext uri="{FF2B5EF4-FFF2-40B4-BE49-F238E27FC236}">
                <a16:creationId xmlns:a16="http://schemas.microsoft.com/office/drawing/2014/main" id="{27D920E4-0895-4F13-A0A5-48A8CBE82A6F}"/>
              </a:ext>
            </a:extLst>
          </p:cNvPr>
          <p:cNvSpPr>
            <a:spLocks noGrp="1"/>
          </p:cNvSpPr>
          <p:nvPr>
            <p:ph idx="1"/>
          </p:nvPr>
        </p:nvSpPr>
        <p:spPr>
          <a:xfrm>
            <a:off x="304800" y="304800"/>
            <a:ext cx="8610600" cy="6324600"/>
          </a:xfrm>
        </p:spPr>
        <p:txBody>
          <a:bodyPr/>
          <a:lstStyle/>
          <a:p>
            <a:pPr algn="just"/>
            <a:r>
              <a:rPr lang="en-US" altLang="en-US" sz="2400"/>
              <a:t>Fig(1). A polygon mesh approximation </a:t>
            </a:r>
            <a:r>
              <a:rPr lang="en-GB" altLang="en-US" sz="2400"/>
              <a:t>of an object (a) is </a:t>
            </a:r>
            <a:r>
              <a:rPr lang="en-US" altLang="en-US" sz="2400"/>
              <a:t>rendered with flat shading (b) and With Gouraud shading </a:t>
            </a:r>
            <a:r>
              <a:rPr lang="en-US" altLang="en-US" sz="2400" i="1"/>
              <a:t>(c).</a:t>
            </a:r>
          </a:p>
          <a:p>
            <a:pPr algn="just"/>
            <a:endParaRPr lang="en-IN" altLang="en-US" sz="2400" i="1"/>
          </a:p>
          <a:p>
            <a:pPr algn="just"/>
            <a:r>
              <a:rPr lang="en-GB" altLang="en-US" sz="2400"/>
              <a:t>In general, flat shading of polygon facets provides an accurate rendering for an object if all of the following </a:t>
            </a:r>
            <a:r>
              <a:rPr lang="en-US" altLang="en-US" sz="2400"/>
              <a:t>assumptions are valid: -</a:t>
            </a:r>
          </a:p>
          <a:p>
            <a:pPr algn="just"/>
            <a:endParaRPr lang="en-US" altLang="en-US" sz="2400"/>
          </a:p>
          <a:p>
            <a:pPr algn="just"/>
            <a:r>
              <a:rPr lang="en-GB" altLang="en-US" sz="2400">
                <a:solidFill>
                  <a:srgbClr val="FF0000"/>
                </a:solidFill>
              </a:rPr>
              <a:t>1. </a:t>
            </a:r>
            <a:r>
              <a:rPr lang="en-GB" altLang="en-US" sz="2400"/>
              <a:t>The object is a polyhedron and is not an approximation of an object with a curved surface.</a:t>
            </a:r>
          </a:p>
          <a:p>
            <a:pPr algn="just"/>
            <a:r>
              <a:rPr lang="en-GB" altLang="en-US" sz="2400">
                <a:solidFill>
                  <a:srgbClr val="FF0000"/>
                </a:solidFill>
              </a:rPr>
              <a:t>2. </a:t>
            </a:r>
            <a:r>
              <a:rPr lang="en-GB" altLang="en-US" sz="2400"/>
              <a:t>All light sources illuminating the objects are sufficiently far from the surface so that N . L and the attenuation function are constant over the surface(where N is the unit normal to a surface and L is the unit direction vector to the point light source from a position on the </a:t>
            </a:r>
            <a:r>
              <a:rPr lang="en-US" altLang="en-US" sz="2400"/>
              <a:t>surface).</a:t>
            </a:r>
          </a:p>
        </p:txBody>
      </p:sp>
      <p:sp>
        <p:nvSpPr>
          <p:cNvPr id="50179" name="Slide Number Placeholder 3">
            <a:extLst>
              <a:ext uri="{FF2B5EF4-FFF2-40B4-BE49-F238E27FC236}">
                <a16:creationId xmlns:a16="http://schemas.microsoft.com/office/drawing/2014/main" id="{C05CBB73-FC0C-4F57-A261-7238D1D9C7E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3199A49D-2BC0-4A23-B7C0-E0AC0AE106D0}" type="slidenum">
              <a:rPr lang="ar-SA" altLang="en-US" sz="1400"/>
              <a:pPr eaLnBrk="1" hangingPunct="1"/>
              <a:t>48</a:t>
            </a:fld>
            <a:endParaRPr lang="en-US" altLang="en-US" sz="14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Content Placeholder 2">
            <a:extLst>
              <a:ext uri="{FF2B5EF4-FFF2-40B4-BE49-F238E27FC236}">
                <a16:creationId xmlns:a16="http://schemas.microsoft.com/office/drawing/2014/main" id="{7FA52FAE-A5D3-4EE8-888F-F7B83533EC00}"/>
              </a:ext>
            </a:extLst>
          </p:cNvPr>
          <p:cNvSpPr>
            <a:spLocks noGrp="1"/>
          </p:cNvSpPr>
          <p:nvPr>
            <p:ph idx="1"/>
          </p:nvPr>
        </p:nvSpPr>
        <p:spPr>
          <a:xfrm>
            <a:off x="304800" y="228600"/>
            <a:ext cx="8610600" cy="6400800"/>
          </a:xfrm>
        </p:spPr>
        <p:txBody>
          <a:bodyPr/>
          <a:lstStyle/>
          <a:p>
            <a:pPr algn="just"/>
            <a:r>
              <a:rPr lang="en-GB" altLang="en-US" sz="2400">
                <a:solidFill>
                  <a:srgbClr val="FF0000"/>
                </a:solidFill>
              </a:rPr>
              <a:t>3</a:t>
            </a:r>
            <a:r>
              <a:rPr lang="en-GB" altLang="en-US" sz="2400"/>
              <a:t>. The viewing position is sufficiently far from the surface so that V .R is constant over the surface.(where V is the unit vector pointing to the viewer from the surface position and R represent unit vector in the direction of </a:t>
            </a:r>
            <a:r>
              <a:rPr lang="en-US" altLang="en-US" sz="2400"/>
              <a:t>ideal specular reflection).</a:t>
            </a:r>
          </a:p>
        </p:txBody>
      </p:sp>
      <p:sp>
        <p:nvSpPr>
          <p:cNvPr id="51203" name="Slide Number Placeholder 3">
            <a:extLst>
              <a:ext uri="{FF2B5EF4-FFF2-40B4-BE49-F238E27FC236}">
                <a16:creationId xmlns:a16="http://schemas.microsoft.com/office/drawing/2014/main" id="{102C3F34-AFFC-4340-9EE0-93734AA073F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408B7888-09F5-4C02-9529-5FF53B32388D}" type="slidenum">
              <a:rPr lang="ar-SA" altLang="en-US" sz="1400"/>
              <a:pPr eaLnBrk="1" hangingPunct="1"/>
              <a:t>49</a:t>
            </a:fld>
            <a:endParaRPr lang="en-US" altLang="en-US" sz="1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5">
            <a:extLst>
              <a:ext uri="{FF2B5EF4-FFF2-40B4-BE49-F238E27FC236}">
                <a16:creationId xmlns:a16="http://schemas.microsoft.com/office/drawing/2014/main" id="{83754CC3-81DB-42A2-B6F1-CA569E1CFCB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B4019670-84F4-48CE-B1EC-9F9EE987D4F5}" type="slidenum">
              <a:rPr lang="ar-SA" altLang="en-US" sz="1400"/>
              <a:pPr eaLnBrk="1" hangingPunct="1"/>
              <a:t>5</a:t>
            </a:fld>
            <a:endParaRPr lang="en-US" altLang="en-US" sz="1400"/>
          </a:p>
        </p:txBody>
      </p:sp>
      <p:sp>
        <p:nvSpPr>
          <p:cNvPr id="6147" name="Rectangle 2">
            <a:extLst>
              <a:ext uri="{FF2B5EF4-FFF2-40B4-BE49-F238E27FC236}">
                <a16:creationId xmlns:a16="http://schemas.microsoft.com/office/drawing/2014/main" id="{77437F79-565F-4EB5-8D89-3B8CB83FF2A7}"/>
              </a:ext>
            </a:extLst>
          </p:cNvPr>
          <p:cNvSpPr>
            <a:spLocks noGrp="1" noChangeArrowheads="1"/>
          </p:cNvSpPr>
          <p:nvPr>
            <p:ph type="title"/>
          </p:nvPr>
        </p:nvSpPr>
        <p:spPr/>
        <p:txBody>
          <a:bodyPr/>
          <a:lstStyle/>
          <a:p>
            <a:pPr eaLnBrk="1" hangingPunct="1"/>
            <a:r>
              <a:rPr lang="en-US" altLang="en-US">
                <a:solidFill>
                  <a:srgbClr val="C00000"/>
                </a:solidFill>
              </a:rPr>
              <a:t>Illumination models</a:t>
            </a:r>
          </a:p>
        </p:txBody>
      </p:sp>
      <p:sp>
        <p:nvSpPr>
          <p:cNvPr id="6148" name="Rectangle 3">
            <a:extLst>
              <a:ext uri="{FF2B5EF4-FFF2-40B4-BE49-F238E27FC236}">
                <a16:creationId xmlns:a16="http://schemas.microsoft.com/office/drawing/2014/main" id="{B3CD2994-71B1-4083-B3E5-CDF484CF2EDC}"/>
              </a:ext>
            </a:extLst>
          </p:cNvPr>
          <p:cNvSpPr>
            <a:spLocks noGrp="1" noChangeArrowheads="1"/>
          </p:cNvSpPr>
          <p:nvPr>
            <p:ph type="body" idx="1"/>
          </p:nvPr>
        </p:nvSpPr>
        <p:spPr/>
        <p:txBody>
          <a:bodyPr/>
          <a:lstStyle/>
          <a:p>
            <a:pPr eaLnBrk="1" hangingPunct="1">
              <a:lnSpc>
                <a:spcPct val="90000"/>
              </a:lnSpc>
              <a:buFontTx/>
              <a:buNone/>
            </a:pPr>
            <a:r>
              <a:rPr lang="en-US" altLang="en-US" sz="2800"/>
              <a:t>Given the parameters: </a:t>
            </a:r>
          </a:p>
          <a:p>
            <a:pPr eaLnBrk="1" hangingPunct="1">
              <a:lnSpc>
                <a:spcPct val="90000"/>
              </a:lnSpc>
            </a:pPr>
            <a:r>
              <a:rPr lang="en-US" altLang="en-US" sz="2800"/>
              <a:t>the optical properties of surfaces (opaque/transparent, shiny/dull, surface-texture);</a:t>
            </a:r>
          </a:p>
          <a:p>
            <a:pPr eaLnBrk="1" hangingPunct="1">
              <a:lnSpc>
                <a:spcPct val="90000"/>
              </a:lnSpc>
            </a:pPr>
            <a:r>
              <a:rPr lang="en-US" altLang="en-US" sz="2800"/>
              <a:t>the relative positions of the surfaces in a scene;</a:t>
            </a:r>
          </a:p>
          <a:p>
            <a:pPr eaLnBrk="1" hangingPunct="1">
              <a:lnSpc>
                <a:spcPct val="90000"/>
              </a:lnSpc>
            </a:pPr>
            <a:r>
              <a:rPr lang="en-US" altLang="en-US" sz="2800"/>
              <a:t> the color and positions of the light sources;</a:t>
            </a:r>
          </a:p>
          <a:p>
            <a:pPr eaLnBrk="1" hangingPunct="1">
              <a:lnSpc>
                <a:spcPct val="90000"/>
              </a:lnSpc>
            </a:pPr>
            <a:r>
              <a:rPr lang="en-US" altLang="en-US" sz="2800"/>
              <a:t>the position and orientation of the viewing plane.</a:t>
            </a:r>
          </a:p>
          <a:p>
            <a:pPr eaLnBrk="1" hangingPunct="1">
              <a:lnSpc>
                <a:spcPct val="90000"/>
              </a:lnSpc>
              <a:buFontTx/>
              <a:buNone/>
            </a:pPr>
            <a:r>
              <a:rPr lang="en-US" altLang="en-US" sz="2800"/>
              <a:t>Illumination models calculate the intensity projected from a particular surface point in a specified viewing direction.</a:t>
            </a:r>
          </a:p>
          <a:p>
            <a:pPr eaLnBrk="1" hangingPunct="1">
              <a:lnSpc>
                <a:spcPct val="90000"/>
              </a:lnSpc>
            </a:pPr>
            <a:endParaRPr lang="en-US" altLang="en-US" sz="28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Content Placeholder 2">
            <a:extLst>
              <a:ext uri="{FF2B5EF4-FFF2-40B4-BE49-F238E27FC236}">
                <a16:creationId xmlns:a16="http://schemas.microsoft.com/office/drawing/2014/main" id="{980F373E-F7A6-4CDE-B932-1A4DD532E1D9}"/>
              </a:ext>
            </a:extLst>
          </p:cNvPr>
          <p:cNvSpPr>
            <a:spLocks noGrp="1"/>
          </p:cNvSpPr>
          <p:nvPr>
            <p:ph idx="1"/>
          </p:nvPr>
        </p:nvSpPr>
        <p:spPr>
          <a:xfrm>
            <a:off x="228600" y="228600"/>
            <a:ext cx="8686800" cy="2514600"/>
          </a:xfrm>
        </p:spPr>
        <p:txBody>
          <a:bodyPr/>
          <a:lstStyle/>
          <a:p>
            <a:r>
              <a:rPr lang="en-US" altLang="en-US" sz="2400"/>
              <a:t>: If there happens to be a large specular component at the representative vertex, that brightness is drawn uniformly over the entire face. If a specular highlight doesn’t fall on the representative point, it is missed entirely. Consequently, the specular reflection component is usually not included in flat shading computation.</a:t>
            </a:r>
          </a:p>
        </p:txBody>
      </p:sp>
      <p:sp>
        <p:nvSpPr>
          <p:cNvPr id="52227" name="Slide Number Placeholder 3">
            <a:extLst>
              <a:ext uri="{FF2B5EF4-FFF2-40B4-BE49-F238E27FC236}">
                <a16:creationId xmlns:a16="http://schemas.microsoft.com/office/drawing/2014/main" id="{02B97DF1-DD51-4219-BEF4-5EEA036C351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19819B1E-6C12-409E-B306-802E783C4392}" type="slidenum">
              <a:rPr lang="ar-SA" altLang="en-US" sz="1400"/>
              <a:pPr eaLnBrk="1" hangingPunct="1"/>
              <a:t>50</a:t>
            </a:fld>
            <a:endParaRPr lang="en-US" altLang="en-US" sz="1400"/>
          </a:p>
        </p:txBody>
      </p:sp>
      <p:pic>
        <p:nvPicPr>
          <p:cNvPr id="52228" name="Picture 2" descr="https://upload.wikimedia.org/wikipedia/commons/thumb/8/84/Phong-shading-sample.jpg/400px-Phong-shading-sample.jpg">
            <a:extLst>
              <a:ext uri="{FF2B5EF4-FFF2-40B4-BE49-F238E27FC236}">
                <a16:creationId xmlns:a16="http://schemas.microsoft.com/office/drawing/2014/main" id="{DCB82C1D-0F39-4186-AEEC-292B070E9C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971800"/>
            <a:ext cx="73279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3">
            <a:extLst>
              <a:ext uri="{FF2B5EF4-FFF2-40B4-BE49-F238E27FC236}">
                <a16:creationId xmlns:a16="http://schemas.microsoft.com/office/drawing/2014/main" id="{C7F5AE13-31C0-4262-904F-33109A39C84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2D4DF0BF-84FB-4F8D-929D-00C483050278}" type="slidenum">
              <a:rPr lang="ar-SA" altLang="en-US" sz="1400"/>
              <a:pPr eaLnBrk="1" hangingPunct="1"/>
              <a:t>51</a:t>
            </a:fld>
            <a:endParaRPr lang="en-US" altLang="en-US" sz="1400"/>
          </a:p>
        </p:txBody>
      </p:sp>
      <p:pic>
        <p:nvPicPr>
          <p:cNvPr id="53251" name="Picture 2">
            <a:extLst>
              <a:ext uri="{FF2B5EF4-FFF2-40B4-BE49-F238E27FC236}">
                <a16:creationId xmlns:a16="http://schemas.microsoft.com/office/drawing/2014/main" id="{DE3CFF78-C0EE-4D92-BE71-2634B596D72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05000" y="838200"/>
            <a:ext cx="4718050" cy="5324475"/>
          </a:xfr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Content Placeholder 2">
            <a:extLst>
              <a:ext uri="{FF2B5EF4-FFF2-40B4-BE49-F238E27FC236}">
                <a16:creationId xmlns:a16="http://schemas.microsoft.com/office/drawing/2014/main" id="{8AFBB641-E24F-438B-BD55-E4E1AD813F2E}"/>
              </a:ext>
            </a:extLst>
          </p:cNvPr>
          <p:cNvSpPr>
            <a:spLocks noGrp="1"/>
          </p:cNvSpPr>
          <p:nvPr>
            <p:ph idx="1"/>
          </p:nvPr>
        </p:nvSpPr>
        <p:spPr>
          <a:xfrm>
            <a:off x="228600" y="304800"/>
            <a:ext cx="8763000" cy="2057400"/>
          </a:xfrm>
        </p:spPr>
        <p:txBody>
          <a:bodyPr/>
          <a:lstStyle/>
          <a:p>
            <a:r>
              <a:rPr lang="en-US" altLang="en-US"/>
              <a:t>Objects look like they are composed of polygons </a:t>
            </a:r>
          </a:p>
          <a:p>
            <a:pPr>
              <a:buFontTx/>
              <a:buNone/>
            </a:pPr>
            <a:r>
              <a:rPr lang="en-US" altLang="en-US"/>
              <a:t>    OK for polyhedral objects </a:t>
            </a:r>
          </a:p>
          <a:p>
            <a:pPr>
              <a:buFontTx/>
              <a:buNone/>
            </a:pPr>
            <a:r>
              <a:rPr lang="en-US" altLang="en-US"/>
              <a:t>     Not so good for ones with smooth surfaces</a:t>
            </a:r>
          </a:p>
          <a:p>
            <a:pPr>
              <a:buFontTx/>
              <a:buNone/>
            </a:pPr>
            <a:endParaRPr lang="en-US" altLang="en-US"/>
          </a:p>
        </p:txBody>
      </p:sp>
      <p:sp>
        <p:nvSpPr>
          <p:cNvPr id="54275" name="Slide Number Placeholder 3">
            <a:extLst>
              <a:ext uri="{FF2B5EF4-FFF2-40B4-BE49-F238E27FC236}">
                <a16:creationId xmlns:a16="http://schemas.microsoft.com/office/drawing/2014/main" id="{D1AF23A4-A6C0-4235-A88B-AF907998100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6496959B-F864-443A-9CAD-037C0BB73F2A}" type="slidenum">
              <a:rPr lang="ar-SA" altLang="en-US" sz="1400"/>
              <a:pPr eaLnBrk="1" hangingPunct="1"/>
              <a:t>52</a:t>
            </a:fld>
            <a:endParaRPr lang="en-US" altLang="en-US" sz="1400"/>
          </a:p>
        </p:txBody>
      </p:sp>
      <p:pic>
        <p:nvPicPr>
          <p:cNvPr id="54276" name="Picture 2">
            <a:extLst>
              <a:ext uri="{FF2B5EF4-FFF2-40B4-BE49-F238E27FC236}">
                <a16:creationId xmlns:a16="http://schemas.microsoft.com/office/drawing/2014/main" id="{716B525B-E1B8-4964-9C9B-553262501D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209800"/>
            <a:ext cx="3705225" cy="418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3">
            <a:extLst>
              <a:ext uri="{FF2B5EF4-FFF2-40B4-BE49-F238E27FC236}">
                <a16:creationId xmlns:a16="http://schemas.microsoft.com/office/drawing/2014/main" id="{BEB88E74-ACE2-467A-9243-2733306ACD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3048000"/>
            <a:ext cx="4619625"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6D67B2DC-9FA0-449F-A9C5-99B88D806992}"/>
              </a:ext>
            </a:extLst>
          </p:cNvPr>
          <p:cNvSpPr>
            <a:spLocks noGrp="1"/>
          </p:cNvSpPr>
          <p:nvPr>
            <p:ph type="title"/>
          </p:nvPr>
        </p:nvSpPr>
        <p:spPr>
          <a:xfrm>
            <a:off x="609600" y="228600"/>
            <a:ext cx="7772400" cy="762000"/>
          </a:xfrm>
        </p:spPr>
        <p:txBody>
          <a:bodyPr/>
          <a:lstStyle/>
          <a:p>
            <a:r>
              <a:rPr lang="en-US" altLang="en-US">
                <a:solidFill>
                  <a:srgbClr val="C00000"/>
                </a:solidFill>
              </a:rPr>
              <a:t>Smooth Shading</a:t>
            </a:r>
          </a:p>
        </p:txBody>
      </p:sp>
      <p:sp>
        <p:nvSpPr>
          <p:cNvPr id="55299" name="Content Placeholder 2">
            <a:extLst>
              <a:ext uri="{FF2B5EF4-FFF2-40B4-BE49-F238E27FC236}">
                <a16:creationId xmlns:a16="http://schemas.microsoft.com/office/drawing/2014/main" id="{7F8FF0B7-DEF7-4FD7-BD53-7AFF0CD2EC31}"/>
              </a:ext>
            </a:extLst>
          </p:cNvPr>
          <p:cNvSpPr>
            <a:spLocks noGrp="1"/>
          </p:cNvSpPr>
          <p:nvPr>
            <p:ph idx="1"/>
          </p:nvPr>
        </p:nvSpPr>
        <p:spPr>
          <a:xfrm>
            <a:off x="228600" y="990600"/>
            <a:ext cx="8610600" cy="1905000"/>
          </a:xfrm>
        </p:spPr>
        <p:txBody>
          <a:bodyPr/>
          <a:lstStyle/>
          <a:p>
            <a:r>
              <a:rPr lang="en-US" altLang="en-US" sz="2400"/>
              <a:t>In contrast to flat shading with smooth shading the color changes from pixel to pixel. It assumes that the surfaces are curved and uses interpolation techniques to calculate the values of pixels between the vertices of the polygons.</a:t>
            </a:r>
          </a:p>
          <a:p>
            <a:r>
              <a:rPr lang="en-US" altLang="en-US" sz="2400"/>
              <a:t>Types of smooth shading include:</a:t>
            </a:r>
          </a:p>
          <a:p>
            <a:r>
              <a:rPr lang="en-US" altLang="en-US" sz="2400">
                <a:solidFill>
                  <a:srgbClr val="C00000"/>
                </a:solidFill>
              </a:rPr>
              <a:t>phong Shading</a:t>
            </a:r>
          </a:p>
          <a:p>
            <a:r>
              <a:rPr lang="en-US" altLang="en-US" sz="2400">
                <a:solidFill>
                  <a:srgbClr val="C00000"/>
                </a:solidFill>
              </a:rPr>
              <a:t>Gouraud Shading</a:t>
            </a:r>
          </a:p>
          <a:p>
            <a:endParaRPr lang="en-US" altLang="en-US" sz="2400"/>
          </a:p>
        </p:txBody>
      </p:sp>
      <p:sp>
        <p:nvSpPr>
          <p:cNvPr id="55300" name="Slide Number Placeholder 3">
            <a:extLst>
              <a:ext uri="{FF2B5EF4-FFF2-40B4-BE49-F238E27FC236}">
                <a16:creationId xmlns:a16="http://schemas.microsoft.com/office/drawing/2014/main" id="{3D4CDD8A-476A-4A28-8417-696265A46FC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1FBDA7B5-4693-4A00-AB14-0875EA53D083}" type="slidenum">
              <a:rPr lang="ar-SA" altLang="en-US" sz="1400"/>
              <a:pPr eaLnBrk="1" hangingPunct="1"/>
              <a:t>53</a:t>
            </a:fld>
            <a:endParaRPr lang="en-US" altLang="en-US" sz="14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AEB2274A-8353-48E6-A0E6-5EB4ACEBAEE6}"/>
              </a:ext>
            </a:extLst>
          </p:cNvPr>
          <p:cNvSpPr>
            <a:spLocks noGrp="1"/>
          </p:cNvSpPr>
          <p:nvPr>
            <p:ph type="title"/>
          </p:nvPr>
        </p:nvSpPr>
        <p:spPr>
          <a:xfrm>
            <a:off x="609600" y="228600"/>
            <a:ext cx="7772400" cy="685800"/>
          </a:xfrm>
        </p:spPr>
        <p:txBody>
          <a:bodyPr/>
          <a:lstStyle/>
          <a:p>
            <a:r>
              <a:rPr lang="en-US" altLang="en-US">
                <a:solidFill>
                  <a:srgbClr val="C00000"/>
                </a:solidFill>
              </a:rPr>
              <a:t>Gouraud Shading</a:t>
            </a:r>
            <a:endParaRPr lang="en-US" altLang="en-US"/>
          </a:p>
        </p:txBody>
      </p:sp>
      <p:sp>
        <p:nvSpPr>
          <p:cNvPr id="56323" name="Content Placeholder 2">
            <a:extLst>
              <a:ext uri="{FF2B5EF4-FFF2-40B4-BE49-F238E27FC236}">
                <a16:creationId xmlns:a16="http://schemas.microsoft.com/office/drawing/2014/main" id="{25B22312-CDD8-4BF3-8E7A-989788CA81AE}"/>
              </a:ext>
            </a:extLst>
          </p:cNvPr>
          <p:cNvSpPr>
            <a:spLocks noGrp="1"/>
          </p:cNvSpPr>
          <p:nvPr>
            <p:ph idx="1"/>
          </p:nvPr>
        </p:nvSpPr>
        <p:spPr>
          <a:xfrm>
            <a:off x="228600" y="1066800"/>
            <a:ext cx="8763000" cy="5562600"/>
          </a:xfrm>
        </p:spPr>
        <p:txBody>
          <a:bodyPr/>
          <a:lstStyle/>
          <a:p>
            <a:r>
              <a:rPr lang="en-GB" altLang="en-US" sz="2400"/>
              <a:t>This intensity-interpolation scheme, developed by Gouraud and generally referred to as Gouraud shading, renders a polygon surface by linearly interpolating intensity values across the surface. </a:t>
            </a:r>
          </a:p>
          <a:p>
            <a:pPr algn="just"/>
            <a:r>
              <a:rPr lang="en-GB" altLang="en-US" sz="2400"/>
              <a:t>Intensity values for each polygon are matched with the values of adjacent polygons along the common edges, thus eliminating the intensity discontinuities that can occur in flat </a:t>
            </a:r>
            <a:r>
              <a:rPr lang="en-US" altLang="en-US" sz="2400"/>
              <a:t>shading.</a:t>
            </a:r>
          </a:p>
          <a:p>
            <a:r>
              <a:rPr lang="en-GB" altLang="en-US" sz="2400"/>
              <a:t>Each polygon surface is rendered with Gouraud shading by </a:t>
            </a:r>
            <a:r>
              <a:rPr lang="en-US" altLang="en-US" sz="2400"/>
              <a:t>performing the following calculations:</a:t>
            </a:r>
          </a:p>
          <a:p>
            <a:pPr>
              <a:buFontTx/>
              <a:buNone/>
            </a:pPr>
            <a:r>
              <a:rPr lang="en-GB" altLang="en-US" sz="2400">
                <a:solidFill>
                  <a:srgbClr val="FF0000"/>
                </a:solidFill>
              </a:rPr>
              <a:t>	1. </a:t>
            </a:r>
            <a:r>
              <a:rPr lang="en-GB" altLang="en-US" sz="2400"/>
              <a:t>Determine the average unit normal vector at each polygon vertex.</a:t>
            </a:r>
          </a:p>
          <a:p>
            <a:pPr>
              <a:buFontTx/>
              <a:buNone/>
            </a:pPr>
            <a:r>
              <a:rPr lang="en-GB" altLang="en-US" sz="2400">
                <a:solidFill>
                  <a:srgbClr val="FF0000"/>
                </a:solidFill>
              </a:rPr>
              <a:t>	2. </a:t>
            </a:r>
            <a:r>
              <a:rPr lang="en-GB" altLang="en-US" sz="2400"/>
              <a:t>Apply an illumination model to each vertex to calculate the vertex </a:t>
            </a:r>
            <a:r>
              <a:rPr lang="en-US" altLang="en-US" sz="2400"/>
              <a:t>intensity.</a:t>
            </a:r>
          </a:p>
          <a:p>
            <a:pPr>
              <a:buFontTx/>
              <a:buNone/>
            </a:pPr>
            <a:r>
              <a:rPr lang="en-GB" altLang="en-US" sz="2400">
                <a:solidFill>
                  <a:srgbClr val="FF0000"/>
                </a:solidFill>
              </a:rPr>
              <a:t>	3. </a:t>
            </a:r>
            <a:r>
              <a:rPr lang="en-GB" altLang="en-US" sz="2400"/>
              <a:t>Linearly interpolate the vertex intensities over the surface of the </a:t>
            </a:r>
            <a:r>
              <a:rPr lang="en-US" altLang="en-US" sz="2400"/>
              <a:t>polygon.</a:t>
            </a:r>
          </a:p>
        </p:txBody>
      </p:sp>
      <p:sp>
        <p:nvSpPr>
          <p:cNvPr id="56324" name="Slide Number Placeholder 3">
            <a:extLst>
              <a:ext uri="{FF2B5EF4-FFF2-40B4-BE49-F238E27FC236}">
                <a16:creationId xmlns:a16="http://schemas.microsoft.com/office/drawing/2014/main" id="{6A449293-4B59-4002-9956-9DAC95EAD06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2AE05DB8-EEFB-4382-B46B-C02EB259CCBD}" type="slidenum">
              <a:rPr lang="ar-SA" altLang="en-US" sz="1400"/>
              <a:pPr eaLnBrk="1" hangingPunct="1"/>
              <a:t>54</a:t>
            </a:fld>
            <a:endParaRPr lang="en-US" altLang="en-US" sz="14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Content Placeholder 2">
            <a:extLst>
              <a:ext uri="{FF2B5EF4-FFF2-40B4-BE49-F238E27FC236}">
                <a16:creationId xmlns:a16="http://schemas.microsoft.com/office/drawing/2014/main" id="{86C3EF65-A2DE-4243-88A2-22FD8E274BC1}"/>
              </a:ext>
            </a:extLst>
          </p:cNvPr>
          <p:cNvSpPr>
            <a:spLocks noGrp="1"/>
          </p:cNvSpPr>
          <p:nvPr>
            <p:ph idx="1"/>
          </p:nvPr>
        </p:nvSpPr>
        <p:spPr>
          <a:xfrm>
            <a:off x="228600" y="228600"/>
            <a:ext cx="8686800" cy="5867400"/>
          </a:xfrm>
        </p:spPr>
        <p:txBody>
          <a:bodyPr/>
          <a:lstStyle/>
          <a:p>
            <a:r>
              <a:rPr lang="en-US" altLang="en-US" sz="2400" b="1"/>
              <a:t>Advantages</a:t>
            </a:r>
          </a:p>
          <a:p>
            <a:r>
              <a:rPr lang="en-US" altLang="en-US" sz="2400"/>
              <a:t>Polygons, more complex than triangles, can also have different colors specified for each vertex. In these instances, the underlying logic for shading can become more intricate.</a:t>
            </a:r>
          </a:p>
          <a:p>
            <a:r>
              <a:rPr lang="en-US" altLang="en-US" sz="2400" b="1"/>
              <a:t>Problems</a:t>
            </a:r>
          </a:p>
          <a:p>
            <a:r>
              <a:rPr lang="en-US" altLang="en-US" sz="2400"/>
              <a:t>Even the smoothness introduced by Gouraud shading may not prevent the appearance of the shading differences between adjacent polygons.</a:t>
            </a:r>
          </a:p>
          <a:p>
            <a:r>
              <a:rPr lang="en-US" altLang="en-US" sz="2400"/>
              <a:t>Gouraud shading is more CPU intensive and can become a problem when rendering real time environments with many polygons.</a:t>
            </a:r>
          </a:p>
          <a:p>
            <a:r>
              <a:rPr lang="en-US" altLang="en-US" sz="2400"/>
              <a:t>T-Junctions with adjoining polygons can sometimes result in visual anomalies. In general, T-Junctions should be avoided.</a:t>
            </a:r>
          </a:p>
          <a:p>
            <a:endParaRPr lang="en-US" altLang="en-US" sz="2400"/>
          </a:p>
        </p:txBody>
      </p:sp>
      <p:sp>
        <p:nvSpPr>
          <p:cNvPr id="57347" name="Slide Number Placeholder 3">
            <a:extLst>
              <a:ext uri="{FF2B5EF4-FFF2-40B4-BE49-F238E27FC236}">
                <a16:creationId xmlns:a16="http://schemas.microsoft.com/office/drawing/2014/main" id="{7CFA3AEC-F299-484F-B055-CC9D5A28E04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8ED1BABC-4683-43E4-ADFC-B9987119F699}" type="slidenum">
              <a:rPr lang="ar-SA" altLang="en-US" sz="1400"/>
              <a:pPr eaLnBrk="1" hangingPunct="1"/>
              <a:t>55</a:t>
            </a:fld>
            <a:endParaRPr lang="en-US" altLang="en-US" sz="14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3">
            <a:extLst>
              <a:ext uri="{FF2B5EF4-FFF2-40B4-BE49-F238E27FC236}">
                <a16:creationId xmlns:a16="http://schemas.microsoft.com/office/drawing/2014/main" id="{BC114FE8-D135-4214-AFA7-680E7E7AD7C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AC76D0C1-5C17-4E75-9FDE-1B0DEC23E725}" type="slidenum">
              <a:rPr lang="ar-SA" altLang="en-US" sz="1400"/>
              <a:pPr eaLnBrk="1" hangingPunct="1"/>
              <a:t>56</a:t>
            </a:fld>
            <a:endParaRPr lang="en-US" altLang="en-US" sz="1400"/>
          </a:p>
        </p:txBody>
      </p:sp>
      <p:pic>
        <p:nvPicPr>
          <p:cNvPr id="58371" name="Picture 2" descr="https://upload.wikimedia.org/wikipedia/commons/thumb/6/69/Gouraud_high.gif/200px-Gouraud_high.gif">
            <a:extLst>
              <a:ext uri="{FF2B5EF4-FFF2-40B4-BE49-F238E27FC236}">
                <a16:creationId xmlns:a16="http://schemas.microsoft.com/office/drawing/2014/main" id="{1DEFB4A4-064D-4E99-AC07-9CF034FA62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295400"/>
            <a:ext cx="44958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140B6686-2B93-425E-A1A2-8C0FBB6B9E16}"/>
              </a:ext>
            </a:extLst>
          </p:cNvPr>
          <p:cNvSpPr>
            <a:spLocks noGrp="1"/>
          </p:cNvSpPr>
          <p:nvPr>
            <p:ph type="title"/>
          </p:nvPr>
        </p:nvSpPr>
        <p:spPr>
          <a:xfrm>
            <a:off x="609600" y="304800"/>
            <a:ext cx="7772400" cy="1143000"/>
          </a:xfrm>
        </p:spPr>
        <p:txBody>
          <a:bodyPr/>
          <a:lstStyle/>
          <a:p>
            <a:r>
              <a:rPr lang="en-US" altLang="en-US">
                <a:solidFill>
                  <a:srgbClr val="C00000"/>
                </a:solidFill>
              </a:rPr>
              <a:t>Polygon Smooth Shading</a:t>
            </a:r>
          </a:p>
        </p:txBody>
      </p:sp>
      <p:sp>
        <p:nvSpPr>
          <p:cNvPr id="59395" name="Slide Number Placeholder 3">
            <a:extLst>
              <a:ext uri="{FF2B5EF4-FFF2-40B4-BE49-F238E27FC236}">
                <a16:creationId xmlns:a16="http://schemas.microsoft.com/office/drawing/2014/main" id="{55A9551B-8713-40E3-8155-24B12B12DE3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EF0F82BE-90D0-4214-BCFE-1EA99656B5F6}" type="slidenum">
              <a:rPr lang="ar-SA" altLang="en-US" sz="1400"/>
              <a:pPr eaLnBrk="1" hangingPunct="1"/>
              <a:t>57</a:t>
            </a:fld>
            <a:endParaRPr lang="en-US" altLang="en-US" sz="1400"/>
          </a:p>
        </p:txBody>
      </p:sp>
      <p:pic>
        <p:nvPicPr>
          <p:cNvPr id="59396" name="Picture 2">
            <a:extLst>
              <a:ext uri="{FF2B5EF4-FFF2-40B4-BE49-F238E27FC236}">
                <a16:creationId xmlns:a16="http://schemas.microsoft.com/office/drawing/2014/main" id="{622524E3-5FEA-4E33-BC39-4A4AD56F352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1524000"/>
            <a:ext cx="3609975" cy="2362200"/>
          </a:xfrm>
          <a:noFill/>
        </p:spPr>
      </p:pic>
      <p:pic>
        <p:nvPicPr>
          <p:cNvPr id="59397" name="Picture 3">
            <a:extLst>
              <a:ext uri="{FF2B5EF4-FFF2-40B4-BE49-F238E27FC236}">
                <a16:creationId xmlns:a16="http://schemas.microsoft.com/office/drawing/2014/main" id="{6570475A-8034-45E4-B828-3EC5996A88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3200400"/>
            <a:ext cx="3609975"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Content Placeholder 5" descr="IMG20200504141056.jpg">
            <a:extLst>
              <a:ext uri="{FF2B5EF4-FFF2-40B4-BE49-F238E27FC236}">
                <a16:creationId xmlns:a16="http://schemas.microsoft.com/office/drawing/2014/main" id="{4C10D566-5383-4FD7-BB4D-7CF5198840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09600" y="0"/>
            <a:ext cx="7696200" cy="6775450"/>
          </a:xfrm>
        </p:spPr>
      </p:pic>
      <p:sp>
        <p:nvSpPr>
          <p:cNvPr id="60419" name="Slide Number Placeholder 3">
            <a:extLst>
              <a:ext uri="{FF2B5EF4-FFF2-40B4-BE49-F238E27FC236}">
                <a16:creationId xmlns:a16="http://schemas.microsoft.com/office/drawing/2014/main" id="{2963C6D8-5A2A-4C03-9BDC-FDABE4F084A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9DC7CADF-E803-4EC5-ACA6-7E5BEE1A7CDD}" type="slidenum">
              <a:rPr lang="ar-SA" altLang="en-US" sz="1400"/>
              <a:pPr eaLnBrk="1" hangingPunct="1"/>
              <a:t>58</a:t>
            </a:fld>
            <a:endParaRPr lang="en-US" altLang="en-US" sz="14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Content Placeholder 4" descr="IMG20200504141120.jpg">
            <a:extLst>
              <a:ext uri="{FF2B5EF4-FFF2-40B4-BE49-F238E27FC236}">
                <a16:creationId xmlns:a16="http://schemas.microsoft.com/office/drawing/2014/main" id="{3C8F9F49-54B9-496B-8591-83E129665A5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762000" y="0"/>
            <a:ext cx="7620000" cy="6824663"/>
          </a:xfrm>
        </p:spPr>
      </p:pic>
      <p:sp>
        <p:nvSpPr>
          <p:cNvPr id="61443" name="Slide Number Placeholder 3">
            <a:extLst>
              <a:ext uri="{FF2B5EF4-FFF2-40B4-BE49-F238E27FC236}">
                <a16:creationId xmlns:a16="http://schemas.microsoft.com/office/drawing/2014/main" id="{F08C1DEA-8876-4486-8E72-D71D2DF6342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D1639D8B-0F6F-4FF9-B1C9-1D000FDF494E}" type="slidenum">
              <a:rPr lang="ar-SA" altLang="en-US" sz="1400"/>
              <a:pPr eaLnBrk="1" hangingPunct="1"/>
              <a:t>59</a:t>
            </a:fld>
            <a:endParaRPr lang="en-US" altLang="en-US" sz="1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6EC04E14-472B-4AF2-9B18-99FE8D4A6B9C}"/>
              </a:ext>
            </a:extLst>
          </p:cNvPr>
          <p:cNvSpPr>
            <a:spLocks noGrp="1" noChangeArrowheads="1"/>
          </p:cNvSpPr>
          <p:nvPr>
            <p:ph type="title"/>
          </p:nvPr>
        </p:nvSpPr>
        <p:spPr>
          <a:xfrm>
            <a:off x="685800" y="304800"/>
            <a:ext cx="7772400" cy="1143000"/>
          </a:xfrm>
        </p:spPr>
        <p:txBody>
          <a:bodyPr/>
          <a:lstStyle/>
          <a:p>
            <a:pPr eaLnBrk="1" hangingPunct="1"/>
            <a:r>
              <a:rPr lang="en-US" altLang="en-US">
                <a:solidFill>
                  <a:srgbClr val="C00000"/>
                </a:solidFill>
              </a:rPr>
              <a:t>Light Sources </a:t>
            </a:r>
          </a:p>
        </p:txBody>
      </p:sp>
      <p:sp>
        <p:nvSpPr>
          <p:cNvPr id="7171" name="Rectangle 3">
            <a:extLst>
              <a:ext uri="{FF2B5EF4-FFF2-40B4-BE49-F238E27FC236}">
                <a16:creationId xmlns:a16="http://schemas.microsoft.com/office/drawing/2014/main" id="{04193F62-BCB4-4826-9F89-B067CDA595DE}"/>
              </a:ext>
            </a:extLst>
          </p:cNvPr>
          <p:cNvSpPr>
            <a:spLocks noGrp="1" noChangeArrowheads="1"/>
          </p:cNvSpPr>
          <p:nvPr>
            <p:ph type="body" idx="1"/>
          </p:nvPr>
        </p:nvSpPr>
        <p:spPr>
          <a:xfrm>
            <a:off x="457200" y="1676400"/>
            <a:ext cx="8305800" cy="4419600"/>
          </a:xfrm>
        </p:spPr>
        <p:txBody>
          <a:bodyPr/>
          <a:lstStyle/>
          <a:p>
            <a:pPr eaLnBrk="1" hangingPunct="1"/>
            <a:r>
              <a:rPr lang="en-US" altLang="en-US" sz="2800"/>
              <a:t>When we view an opaque (nontransparent) nonluminous object, we see reflected light from the surfaces of the object.</a:t>
            </a:r>
          </a:p>
          <a:p>
            <a:pPr eaLnBrk="1" hangingPunct="1"/>
            <a:r>
              <a:rPr lang="en-US" altLang="en-US" sz="2800"/>
              <a:t>The total reflected light is the sum of the contributions from </a:t>
            </a:r>
            <a:r>
              <a:rPr lang="en-US" altLang="en-US" sz="2800" b="1" i="1"/>
              <a:t>light sources</a:t>
            </a:r>
            <a:r>
              <a:rPr lang="en-US" altLang="en-US" sz="2800"/>
              <a:t> and other reflecting surfaces in the scene.</a:t>
            </a:r>
          </a:p>
          <a:p>
            <a:pPr eaLnBrk="1" hangingPunct="1"/>
            <a:r>
              <a:rPr lang="en-US" altLang="en-US" sz="2800"/>
              <a:t>Light sources = </a:t>
            </a:r>
            <a:r>
              <a:rPr lang="en-US" altLang="en-US" sz="2800" b="1" i="1"/>
              <a:t>light-emitting sources</a:t>
            </a:r>
            <a:r>
              <a:rPr lang="en-US" altLang="en-US" sz="2800" i="1"/>
              <a:t>.</a:t>
            </a:r>
            <a:endParaRPr lang="en-US" altLang="en-US" sz="2800"/>
          </a:p>
          <a:p>
            <a:pPr eaLnBrk="1" hangingPunct="1"/>
            <a:r>
              <a:rPr lang="en-US" altLang="en-US" sz="2800"/>
              <a:t>Reflecting surfaces = </a:t>
            </a:r>
            <a:r>
              <a:rPr lang="en-US" altLang="en-US" sz="2800" b="1" i="1"/>
              <a:t>light-reflecting sources</a:t>
            </a:r>
            <a:r>
              <a:rPr lang="en-US" altLang="en-US" sz="2800" i="1"/>
              <a:t>.</a:t>
            </a:r>
            <a:endParaRPr lang="en-US" altLang="en-US" sz="28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Content Placeholder 4" descr="IMG20200504141133.jpg">
            <a:extLst>
              <a:ext uri="{FF2B5EF4-FFF2-40B4-BE49-F238E27FC236}">
                <a16:creationId xmlns:a16="http://schemas.microsoft.com/office/drawing/2014/main" id="{4EB32D6B-FB4A-4581-BB57-614CC1999A2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219200" y="0"/>
            <a:ext cx="6553200" cy="6891338"/>
          </a:xfrm>
        </p:spPr>
      </p:pic>
      <p:sp>
        <p:nvSpPr>
          <p:cNvPr id="62467" name="Slide Number Placeholder 3">
            <a:extLst>
              <a:ext uri="{FF2B5EF4-FFF2-40B4-BE49-F238E27FC236}">
                <a16:creationId xmlns:a16="http://schemas.microsoft.com/office/drawing/2014/main" id="{6266ED70-BFD2-4405-B5D6-8577ACCB50C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022FB732-4E33-417F-8F7B-0694FD3E5A6F}" type="slidenum">
              <a:rPr lang="ar-SA" altLang="en-US" sz="1400"/>
              <a:pPr eaLnBrk="1" hangingPunct="1"/>
              <a:t>60</a:t>
            </a:fld>
            <a:endParaRPr lang="en-US" altLang="en-US" sz="14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a:extLst>
              <a:ext uri="{FF2B5EF4-FFF2-40B4-BE49-F238E27FC236}">
                <a16:creationId xmlns:a16="http://schemas.microsoft.com/office/drawing/2014/main" id="{06CEB869-ED46-4AAE-8FF2-9C18269B9DAF}"/>
              </a:ext>
            </a:extLst>
          </p:cNvPr>
          <p:cNvSpPr>
            <a:spLocks noGrp="1"/>
          </p:cNvSpPr>
          <p:nvPr>
            <p:ph type="title"/>
          </p:nvPr>
        </p:nvSpPr>
        <p:spPr>
          <a:xfrm>
            <a:off x="609600" y="152400"/>
            <a:ext cx="7772400" cy="685800"/>
          </a:xfrm>
        </p:spPr>
        <p:txBody>
          <a:bodyPr/>
          <a:lstStyle/>
          <a:p>
            <a:r>
              <a:rPr lang="en-US" altLang="en-US" b="1">
                <a:solidFill>
                  <a:srgbClr val="CC0000"/>
                </a:solidFill>
              </a:rPr>
              <a:t>Phong shading</a:t>
            </a:r>
            <a:endParaRPr lang="en-US" altLang="en-US">
              <a:solidFill>
                <a:srgbClr val="CC0000"/>
              </a:solidFill>
            </a:endParaRPr>
          </a:p>
        </p:txBody>
      </p:sp>
      <p:sp>
        <p:nvSpPr>
          <p:cNvPr id="63491" name="Content Placeholder 2">
            <a:extLst>
              <a:ext uri="{FF2B5EF4-FFF2-40B4-BE49-F238E27FC236}">
                <a16:creationId xmlns:a16="http://schemas.microsoft.com/office/drawing/2014/main" id="{0EF552C2-48B0-4D78-955C-9B90180CCF6A}"/>
              </a:ext>
            </a:extLst>
          </p:cNvPr>
          <p:cNvSpPr>
            <a:spLocks noGrp="1"/>
          </p:cNvSpPr>
          <p:nvPr>
            <p:ph idx="1"/>
          </p:nvPr>
        </p:nvSpPr>
        <p:spPr>
          <a:xfrm>
            <a:off x="152400" y="914400"/>
            <a:ext cx="8686800" cy="5715000"/>
          </a:xfrm>
        </p:spPr>
        <p:txBody>
          <a:bodyPr/>
          <a:lstStyle/>
          <a:p>
            <a:pPr algn="just"/>
            <a:r>
              <a:rPr lang="en-GB" altLang="en-US" sz="2400"/>
              <a:t>A more accurate method for rendering a polygon surfacevis to interpolate normal vectors, and then apply the illumination model to each surface point. This method, developed by Phong Bu Tuong, is called Phong shading, or normal vector interpolation shading. </a:t>
            </a:r>
          </a:p>
          <a:p>
            <a:pPr algn="just"/>
            <a:r>
              <a:rPr lang="en-GB" altLang="en-US" sz="2400"/>
              <a:t>It displays more realistic highlights on a surface and greatly reduces the </a:t>
            </a:r>
            <a:r>
              <a:rPr lang="en-US" altLang="en-US" sz="2400"/>
              <a:t>Mach-band effect. </a:t>
            </a:r>
            <a:r>
              <a:rPr lang="en-GB" altLang="en-US" sz="2400"/>
              <a:t>A polygon surface is rendered using Phong shading by carrying out the following steps:</a:t>
            </a:r>
          </a:p>
          <a:p>
            <a:pPr algn="just">
              <a:buFontTx/>
              <a:buNone/>
            </a:pPr>
            <a:r>
              <a:rPr lang="en-GB" altLang="en-US" sz="2400"/>
              <a:t> 	1. Determine the average unit normal vector at each polygon</a:t>
            </a:r>
          </a:p>
          <a:p>
            <a:pPr algn="just">
              <a:buFontTx/>
              <a:buNone/>
            </a:pPr>
            <a:r>
              <a:rPr lang="en-US" altLang="en-US" sz="2400"/>
              <a:t>	vertex.</a:t>
            </a:r>
          </a:p>
          <a:p>
            <a:pPr algn="just">
              <a:buFontTx/>
              <a:buNone/>
            </a:pPr>
            <a:r>
              <a:rPr lang="en-GB" altLang="en-US" sz="2400"/>
              <a:t>	2. Linearly &amp; interpolate the vertex normals over the surface of </a:t>
            </a:r>
            <a:r>
              <a:rPr lang="en-US" altLang="en-US" sz="2400"/>
              <a:t>the polygon.</a:t>
            </a:r>
          </a:p>
          <a:p>
            <a:pPr algn="just">
              <a:buFontTx/>
              <a:buNone/>
            </a:pPr>
            <a:r>
              <a:rPr lang="en-GB" altLang="en-US" sz="2400"/>
              <a:t>	3. Apply an illumination model along each scan line to calculate projected pixel intensities for the surface points.</a:t>
            </a:r>
            <a:endParaRPr lang="en-US" altLang="en-US" sz="2400"/>
          </a:p>
        </p:txBody>
      </p:sp>
      <p:sp>
        <p:nvSpPr>
          <p:cNvPr id="63492" name="Slide Number Placeholder 3">
            <a:extLst>
              <a:ext uri="{FF2B5EF4-FFF2-40B4-BE49-F238E27FC236}">
                <a16:creationId xmlns:a16="http://schemas.microsoft.com/office/drawing/2014/main" id="{49DF7BD4-C5B1-4EB1-B163-18FE28B40EC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ACFF7B04-4C36-47B5-BED5-2E71A65EE13C}" type="slidenum">
              <a:rPr lang="ar-SA" altLang="en-US" sz="1400"/>
              <a:pPr eaLnBrk="1" hangingPunct="1"/>
              <a:t>61</a:t>
            </a:fld>
            <a:endParaRPr lang="en-US" altLang="en-US" sz="14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a:extLst>
              <a:ext uri="{FF2B5EF4-FFF2-40B4-BE49-F238E27FC236}">
                <a16:creationId xmlns:a16="http://schemas.microsoft.com/office/drawing/2014/main" id="{5BC25E22-B113-4FD9-B9FC-789F977E458C}"/>
              </a:ext>
            </a:extLst>
          </p:cNvPr>
          <p:cNvSpPr>
            <a:spLocks noGrp="1"/>
          </p:cNvSpPr>
          <p:nvPr>
            <p:ph type="title"/>
          </p:nvPr>
        </p:nvSpPr>
        <p:spPr>
          <a:xfrm>
            <a:off x="609600" y="228600"/>
            <a:ext cx="7772400" cy="914400"/>
          </a:xfrm>
        </p:spPr>
        <p:txBody>
          <a:bodyPr/>
          <a:lstStyle/>
          <a:p>
            <a:r>
              <a:rPr lang="en-US" altLang="en-US">
                <a:solidFill>
                  <a:srgbClr val="C00000"/>
                </a:solidFill>
              </a:rPr>
              <a:t>Phong Shading</a:t>
            </a:r>
          </a:p>
        </p:txBody>
      </p:sp>
      <p:sp>
        <p:nvSpPr>
          <p:cNvPr id="64515" name="Content Placeholder 2">
            <a:extLst>
              <a:ext uri="{FF2B5EF4-FFF2-40B4-BE49-F238E27FC236}">
                <a16:creationId xmlns:a16="http://schemas.microsoft.com/office/drawing/2014/main" id="{4660FFB6-DCC9-4FD2-AF3D-D52B4ACF6F20}"/>
              </a:ext>
            </a:extLst>
          </p:cNvPr>
          <p:cNvSpPr>
            <a:spLocks noGrp="1"/>
          </p:cNvSpPr>
          <p:nvPr>
            <p:ph idx="1"/>
          </p:nvPr>
        </p:nvSpPr>
        <p:spPr>
          <a:xfrm>
            <a:off x="228600" y="1066800"/>
            <a:ext cx="8610600" cy="2209800"/>
          </a:xfrm>
        </p:spPr>
        <p:txBody>
          <a:bodyPr/>
          <a:lstStyle/>
          <a:p>
            <a:r>
              <a:rPr lang="en-US" altLang="en-US"/>
              <a:t>A more accurate method for rendering a polygon surface is to interpolate normal vectors, and then apply the illumination model to each surface point.</a:t>
            </a:r>
          </a:p>
        </p:txBody>
      </p:sp>
      <p:sp>
        <p:nvSpPr>
          <p:cNvPr id="64516" name="Slide Number Placeholder 3">
            <a:extLst>
              <a:ext uri="{FF2B5EF4-FFF2-40B4-BE49-F238E27FC236}">
                <a16:creationId xmlns:a16="http://schemas.microsoft.com/office/drawing/2014/main" id="{B8EA68FA-1B48-4317-B7C4-20F7D288A6E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00705E55-5560-433F-A41F-CA9206BF99B5}" type="slidenum">
              <a:rPr lang="ar-SA" altLang="en-US" sz="1400"/>
              <a:pPr eaLnBrk="1" hangingPunct="1"/>
              <a:t>62</a:t>
            </a:fld>
            <a:endParaRPr lang="en-US" altLang="en-US" sz="1400"/>
          </a:p>
        </p:txBody>
      </p:sp>
      <p:pic>
        <p:nvPicPr>
          <p:cNvPr id="64517" name="Picture 2">
            <a:extLst>
              <a:ext uri="{FF2B5EF4-FFF2-40B4-BE49-F238E27FC236}">
                <a16:creationId xmlns:a16="http://schemas.microsoft.com/office/drawing/2014/main" id="{A552995F-4C94-466F-824A-4FD5475CE0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3352800"/>
            <a:ext cx="2676525"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Number Placeholder 3">
            <a:extLst>
              <a:ext uri="{FF2B5EF4-FFF2-40B4-BE49-F238E27FC236}">
                <a16:creationId xmlns:a16="http://schemas.microsoft.com/office/drawing/2014/main" id="{C197FC7B-A0AE-49CD-8C4B-EC1C04AF4B1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44A0BC01-986D-435F-9B6C-2FC5265792F2}" type="slidenum">
              <a:rPr lang="ar-SA" altLang="en-US" sz="1400"/>
              <a:pPr eaLnBrk="1" hangingPunct="1"/>
              <a:t>63</a:t>
            </a:fld>
            <a:endParaRPr lang="en-US" altLang="en-US" sz="1400"/>
          </a:p>
        </p:txBody>
      </p:sp>
      <p:pic>
        <p:nvPicPr>
          <p:cNvPr id="65539" name="Picture 2">
            <a:extLst>
              <a:ext uri="{FF2B5EF4-FFF2-40B4-BE49-F238E27FC236}">
                <a16:creationId xmlns:a16="http://schemas.microsoft.com/office/drawing/2014/main" id="{CE7DDB6E-5EB8-4697-B413-5FD0E0AD2C9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81000" y="304800"/>
            <a:ext cx="2486025" cy="2600325"/>
          </a:xfrm>
          <a:noFill/>
        </p:spPr>
      </p:pic>
      <p:pic>
        <p:nvPicPr>
          <p:cNvPr id="65540" name="Picture 3">
            <a:extLst>
              <a:ext uri="{FF2B5EF4-FFF2-40B4-BE49-F238E27FC236}">
                <a16:creationId xmlns:a16="http://schemas.microsoft.com/office/drawing/2014/main" id="{C5FCB8D9-1149-4DE1-A8D6-8AF9B348F6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2133600"/>
            <a:ext cx="2438400"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1" name="Picture 4">
            <a:extLst>
              <a:ext uri="{FF2B5EF4-FFF2-40B4-BE49-F238E27FC236}">
                <a16:creationId xmlns:a16="http://schemas.microsoft.com/office/drawing/2014/main" id="{BC786ED2-F9AE-46DB-81C2-0D1F4A15A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3733800"/>
            <a:ext cx="2676525"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2" name="Rectangle 7">
            <a:extLst>
              <a:ext uri="{FF2B5EF4-FFF2-40B4-BE49-F238E27FC236}">
                <a16:creationId xmlns:a16="http://schemas.microsoft.com/office/drawing/2014/main" id="{C2A8F0F0-3620-4237-94AD-832E233CEE44}"/>
              </a:ext>
            </a:extLst>
          </p:cNvPr>
          <p:cNvSpPr>
            <a:spLocks noChangeArrowheads="1"/>
          </p:cNvSpPr>
          <p:nvPr/>
        </p:nvSpPr>
        <p:spPr bwMode="auto">
          <a:xfrm>
            <a:off x="3124200" y="914400"/>
            <a:ext cx="739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r>
              <a:rPr lang="en-US" altLang="en-US"/>
              <a:t>Flat </a:t>
            </a:r>
          </a:p>
        </p:txBody>
      </p:sp>
      <p:sp>
        <p:nvSpPr>
          <p:cNvPr id="65543" name="Rectangle 8">
            <a:extLst>
              <a:ext uri="{FF2B5EF4-FFF2-40B4-BE49-F238E27FC236}">
                <a16:creationId xmlns:a16="http://schemas.microsoft.com/office/drawing/2014/main" id="{D6D0B2F1-D11F-4491-AC0E-993D3C75A6FE}"/>
              </a:ext>
            </a:extLst>
          </p:cNvPr>
          <p:cNvSpPr>
            <a:spLocks noChangeArrowheads="1"/>
          </p:cNvSpPr>
          <p:nvPr/>
        </p:nvSpPr>
        <p:spPr bwMode="auto">
          <a:xfrm>
            <a:off x="5486400" y="2438400"/>
            <a:ext cx="13382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r>
              <a:rPr lang="en-US" altLang="en-US"/>
              <a:t>Gouraud </a:t>
            </a:r>
          </a:p>
        </p:txBody>
      </p:sp>
      <p:sp>
        <p:nvSpPr>
          <p:cNvPr id="65544" name="Rectangle 9">
            <a:extLst>
              <a:ext uri="{FF2B5EF4-FFF2-40B4-BE49-F238E27FC236}">
                <a16:creationId xmlns:a16="http://schemas.microsoft.com/office/drawing/2014/main" id="{0789F001-1307-4398-9711-7346BAA9A706}"/>
              </a:ext>
            </a:extLst>
          </p:cNvPr>
          <p:cNvSpPr>
            <a:spLocks noChangeArrowheads="1"/>
          </p:cNvSpPr>
          <p:nvPr/>
        </p:nvSpPr>
        <p:spPr bwMode="auto">
          <a:xfrm>
            <a:off x="8172450" y="4800600"/>
            <a:ext cx="971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r>
              <a:rPr lang="en-US" altLang="en-US"/>
              <a:t>Phong</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Number Placeholder 3">
            <a:extLst>
              <a:ext uri="{FF2B5EF4-FFF2-40B4-BE49-F238E27FC236}">
                <a16:creationId xmlns:a16="http://schemas.microsoft.com/office/drawing/2014/main" id="{BA3A8589-3434-4CF9-B8C1-D56F3E2E8EA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769E742E-EDCE-4E3A-9674-AA9C8A40AAED}" type="slidenum">
              <a:rPr lang="ar-SA" altLang="en-US" sz="1400"/>
              <a:pPr eaLnBrk="1" hangingPunct="1"/>
              <a:t>64</a:t>
            </a:fld>
            <a:endParaRPr lang="en-US" altLang="en-US" sz="1400"/>
          </a:p>
        </p:txBody>
      </p:sp>
      <p:pic>
        <p:nvPicPr>
          <p:cNvPr id="66563" name="Picture 2">
            <a:extLst>
              <a:ext uri="{FF2B5EF4-FFF2-40B4-BE49-F238E27FC236}">
                <a16:creationId xmlns:a16="http://schemas.microsoft.com/office/drawing/2014/main" id="{B7C40F19-BD4D-4D69-9BCB-1A8FE674CD5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 y="304800"/>
            <a:ext cx="2847975" cy="3305175"/>
          </a:xfrm>
          <a:noFill/>
        </p:spPr>
      </p:pic>
      <p:pic>
        <p:nvPicPr>
          <p:cNvPr id="66564" name="Picture 3">
            <a:extLst>
              <a:ext uri="{FF2B5EF4-FFF2-40B4-BE49-F238E27FC236}">
                <a16:creationId xmlns:a16="http://schemas.microsoft.com/office/drawing/2014/main" id="{4C2C0089-0FDC-40ED-8A8D-703E4D4F9E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2775" y="1781175"/>
            <a:ext cx="2838450"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4">
            <a:extLst>
              <a:ext uri="{FF2B5EF4-FFF2-40B4-BE49-F238E27FC236}">
                <a16:creationId xmlns:a16="http://schemas.microsoft.com/office/drawing/2014/main" id="{C745B3E4-1086-4BC3-B492-348068DC19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3619500"/>
            <a:ext cx="2867025"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6" name="Rectangle 7">
            <a:extLst>
              <a:ext uri="{FF2B5EF4-FFF2-40B4-BE49-F238E27FC236}">
                <a16:creationId xmlns:a16="http://schemas.microsoft.com/office/drawing/2014/main" id="{5DFC8A21-59B1-4B93-B43F-226A00FE5AD6}"/>
              </a:ext>
            </a:extLst>
          </p:cNvPr>
          <p:cNvSpPr>
            <a:spLocks noChangeArrowheads="1"/>
          </p:cNvSpPr>
          <p:nvPr/>
        </p:nvSpPr>
        <p:spPr bwMode="auto">
          <a:xfrm>
            <a:off x="3124200" y="914400"/>
            <a:ext cx="2133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r>
              <a:rPr lang="en-US" altLang="en-US"/>
              <a:t>Flat shading </a:t>
            </a:r>
          </a:p>
        </p:txBody>
      </p:sp>
      <p:sp>
        <p:nvSpPr>
          <p:cNvPr id="66567" name="Rectangle 8">
            <a:extLst>
              <a:ext uri="{FF2B5EF4-FFF2-40B4-BE49-F238E27FC236}">
                <a16:creationId xmlns:a16="http://schemas.microsoft.com/office/drawing/2014/main" id="{1F8D883D-691D-46C4-A7F6-66897E59E05C}"/>
              </a:ext>
            </a:extLst>
          </p:cNvPr>
          <p:cNvSpPr>
            <a:spLocks noChangeArrowheads="1"/>
          </p:cNvSpPr>
          <p:nvPr/>
        </p:nvSpPr>
        <p:spPr bwMode="auto">
          <a:xfrm>
            <a:off x="5943600" y="1981200"/>
            <a:ext cx="2743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r>
              <a:rPr lang="en-US" altLang="en-US"/>
              <a:t>Gouraud shading </a:t>
            </a:r>
          </a:p>
        </p:txBody>
      </p:sp>
      <p:sp>
        <p:nvSpPr>
          <p:cNvPr id="66568" name="Rectangle 9">
            <a:extLst>
              <a:ext uri="{FF2B5EF4-FFF2-40B4-BE49-F238E27FC236}">
                <a16:creationId xmlns:a16="http://schemas.microsoft.com/office/drawing/2014/main" id="{AF6F4346-A1D6-44BD-B3DC-822E890C7B2E}"/>
              </a:ext>
            </a:extLst>
          </p:cNvPr>
          <p:cNvSpPr>
            <a:spLocks noChangeArrowheads="1"/>
          </p:cNvSpPr>
          <p:nvPr/>
        </p:nvSpPr>
        <p:spPr bwMode="auto">
          <a:xfrm>
            <a:off x="4114800" y="5410200"/>
            <a:ext cx="2209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r>
              <a:rPr lang="en-US" altLang="en-US"/>
              <a:t>Phong shading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Content Placeholder 4" descr="IMG20200504141146.jpg">
            <a:extLst>
              <a:ext uri="{FF2B5EF4-FFF2-40B4-BE49-F238E27FC236}">
                <a16:creationId xmlns:a16="http://schemas.microsoft.com/office/drawing/2014/main" id="{D8AE8ADA-0CA4-4A31-BC2E-8A4A498C3A3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600200" y="0"/>
            <a:ext cx="6172200" cy="6911975"/>
          </a:xfrm>
        </p:spPr>
      </p:pic>
      <p:sp>
        <p:nvSpPr>
          <p:cNvPr id="67587" name="Slide Number Placeholder 3">
            <a:extLst>
              <a:ext uri="{FF2B5EF4-FFF2-40B4-BE49-F238E27FC236}">
                <a16:creationId xmlns:a16="http://schemas.microsoft.com/office/drawing/2014/main" id="{3885FF5B-1243-4B4F-A213-C2C6D634A4A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54D79159-5BAC-4294-9F3C-11C33CBFAEBC}" type="slidenum">
              <a:rPr lang="ar-SA" altLang="en-US" sz="1400"/>
              <a:pPr eaLnBrk="1" hangingPunct="1"/>
              <a:t>65</a:t>
            </a:fld>
            <a:endParaRPr lang="en-US" altLang="en-US" sz="14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Content Placeholder 4" descr="IMG20200504141202.jpg">
            <a:extLst>
              <a:ext uri="{FF2B5EF4-FFF2-40B4-BE49-F238E27FC236}">
                <a16:creationId xmlns:a16="http://schemas.microsoft.com/office/drawing/2014/main" id="{A6348663-976C-41E2-A3FB-95CC61F9F43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252538" y="990600"/>
            <a:ext cx="6869112" cy="4419600"/>
          </a:xfrm>
        </p:spPr>
      </p:pic>
      <p:sp>
        <p:nvSpPr>
          <p:cNvPr id="68611" name="Slide Number Placeholder 3">
            <a:extLst>
              <a:ext uri="{FF2B5EF4-FFF2-40B4-BE49-F238E27FC236}">
                <a16:creationId xmlns:a16="http://schemas.microsoft.com/office/drawing/2014/main" id="{70B6A397-ED07-4794-9AE2-4665D5BFAF6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E5DDD5DB-C6A9-4269-92FA-0249738312B4}" type="slidenum">
              <a:rPr lang="ar-SA" altLang="en-US" sz="1400"/>
              <a:pPr eaLnBrk="1" hangingPunct="1"/>
              <a:t>66</a:t>
            </a:fld>
            <a:endParaRPr lang="en-US" altLang="en-US" sz="14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a:extLst>
              <a:ext uri="{FF2B5EF4-FFF2-40B4-BE49-F238E27FC236}">
                <a16:creationId xmlns:a16="http://schemas.microsoft.com/office/drawing/2014/main" id="{3B8B6974-4D0F-4628-A662-4BFBAEBE620A}"/>
              </a:ext>
            </a:extLst>
          </p:cNvPr>
          <p:cNvSpPr>
            <a:spLocks noGrp="1"/>
          </p:cNvSpPr>
          <p:nvPr>
            <p:ph type="title"/>
          </p:nvPr>
        </p:nvSpPr>
        <p:spPr>
          <a:xfrm>
            <a:off x="685800" y="0"/>
            <a:ext cx="7772400" cy="990600"/>
          </a:xfrm>
        </p:spPr>
        <p:txBody>
          <a:bodyPr/>
          <a:lstStyle/>
          <a:p>
            <a:r>
              <a:rPr lang="en-US" altLang="en-US"/>
              <a:t>Comparision </a:t>
            </a:r>
          </a:p>
        </p:txBody>
      </p:sp>
      <p:sp>
        <p:nvSpPr>
          <p:cNvPr id="69635" name="Content Placeholder 2">
            <a:extLst>
              <a:ext uri="{FF2B5EF4-FFF2-40B4-BE49-F238E27FC236}">
                <a16:creationId xmlns:a16="http://schemas.microsoft.com/office/drawing/2014/main" id="{FE83DB94-7DC4-4295-B181-9633388B11F1}"/>
              </a:ext>
            </a:extLst>
          </p:cNvPr>
          <p:cNvSpPr>
            <a:spLocks noGrp="1"/>
          </p:cNvSpPr>
          <p:nvPr>
            <p:ph idx="1"/>
          </p:nvPr>
        </p:nvSpPr>
        <p:spPr>
          <a:xfrm>
            <a:off x="304800" y="1066800"/>
            <a:ext cx="8458200" cy="5410200"/>
          </a:xfrm>
        </p:spPr>
        <p:txBody>
          <a:bodyPr/>
          <a:lstStyle/>
          <a:p>
            <a:r>
              <a:rPr lang="en-US" altLang="en-US" sz="2400"/>
              <a:t>Flat shading</a:t>
            </a:r>
          </a:p>
          <a:p>
            <a:pPr>
              <a:buFontTx/>
              <a:buNone/>
            </a:pPr>
            <a:r>
              <a:rPr lang="en-US" altLang="en-US" sz="2400"/>
              <a:t>     The simplest shading method</a:t>
            </a:r>
          </a:p>
          <a:p>
            <a:r>
              <a:rPr lang="en-GB" altLang="en-US" sz="2400"/>
              <a:t>Difference of two shading models</a:t>
            </a:r>
          </a:p>
          <a:p>
            <a:r>
              <a:rPr lang="en-GB" altLang="en-US" sz="2400"/>
              <a:t>Phong shading is more accurate way of shading a polygon since the illumination model is applied to every point</a:t>
            </a:r>
          </a:p>
          <a:p>
            <a:r>
              <a:rPr lang="en-GB" altLang="en-US" sz="2400"/>
              <a:t>More computationally intensive than the Gouraud</a:t>
            </a:r>
          </a:p>
          <a:p>
            <a:r>
              <a:rPr lang="en-GB" altLang="en-US" sz="2400"/>
              <a:t>Illumination model is applied more often</a:t>
            </a:r>
          </a:p>
          <a:p>
            <a:r>
              <a:rPr lang="en-GB" altLang="en-US" sz="2400"/>
              <a:t>Interpolated normals need to be normalized</a:t>
            </a:r>
          </a:p>
          <a:p>
            <a:endParaRPr lang="en-US" altLang="en-US" sz="2400"/>
          </a:p>
        </p:txBody>
      </p:sp>
      <p:sp>
        <p:nvSpPr>
          <p:cNvPr id="69636" name="Slide Number Placeholder 3">
            <a:extLst>
              <a:ext uri="{FF2B5EF4-FFF2-40B4-BE49-F238E27FC236}">
                <a16:creationId xmlns:a16="http://schemas.microsoft.com/office/drawing/2014/main" id="{6505B6F7-3E1E-4E44-A302-3158DD509DE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432BE4D4-D1B5-4732-991A-2C5193390681}" type="slidenum">
              <a:rPr lang="ar-SA" altLang="en-US" sz="1400"/>
              <a:pPr eaLnBrk="1" hangingPunct="1"/>
              <a:t>67</a:t>
            </a:fld>
            <a:endParaRPr lang="en-US" altLang="en-US" sz="14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Number Placeholder 3">
            <a:extLst>
              <a:ext uri="{FF2B5EF4-FFF2-40B4-BE49-F238E27FC236}">
                <a16:creationId xmlns:a16="http://schemas.microsoft.com/office/drawing/2014/main" id="{AF8F9617-55E6-4094-91C6-7EBD469A326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CD43EEF7-80CF-4DBB-AE50-480EAE28D0C1}" type="slidenum">
              <a:rPr lang="ar-SA" altLang="en-US" sz="1400"/>
              <a:pPr eaLnBrk="1" hangingPunct="1"/>
              <a:t>68</a:t>
            </a:fld>
            <a:endParaRPr lang="en-US" altLang="en-US" sz="1400"/>
          </a:p>
        </p:txBody>
      </p:sp>
      <p:pic>
        <p:nvPicPr>
          <p:cNvPr id="70659" name="Picture 3">
            <a:extLst>
              <a:ext uri="{FF2B5EF4-FFF2-40B4-BE49-F238E27FC236}">
                <a16:creationId xmlns:a16="http://schemas.microsoft.com/office/drawing/2014/main" id="{768AD39A-EBA1-4309-A2AE-D19F0973F70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1219200"/>
            <a:ext cx="8991600" cy="3657600"/>
          </a:xfrm>
          <a:noFill/>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a:extLst>
              <a:ext uri="{FF2B5EF4-FFF2-40B4-BE49-F238E27FC236}">
                <a16:creationId xmlns:a16="http://schemas.microsoft.com/office/drawing/2014/main" id="{222E6FC0-3D96-4800-A1D9-C4C6DE8166FE}"/>
              </a:ext>
            </a:extLst>
          </p:cNvPr>
          <p:cNvSpPr>
            <a:spLocks noGrp="1"/>
          </p:cNvSpPr>
          <p:nvPr>
            <p:ph type="title"/>
          </p:nvPr>
        </p:nvSpPr>
        <p:spPr>
          <a:xfrm>
            <a:off x="609600" y="228600"/>
            <a:ext cx="7772400" cy="1143000"/>
          </a:xfrm>
        </p:spPr>
        <p:txBody>
          <a:bodyPr/>
          <a:lstStyle/>
          <a:p>
            <a:r>
              <a:rPr lang="en-US" altLang="en-US"/>
              <a:t>Ray Tracing!</a:t>
            </a:r>
          </a:p>
        </p:txBody>
      </p:sp>
      <p:sp>
        <p:nvSpPr>
          <p:cNvPr id="71683" name="Content Placeholder 2">
            <a:extLst>
              <a:ext uri="{FF2B5EF4-FFF2-40B4-BE49-F238E27FC236}">
                <a16:creationId xmlns:a16="http://schemas.microsoft.com/office/drawing/2014/main" id="{ADCE2549-32B4-4C81-B853-E3C4EA648606}"/>
              </a:ext>
            </a:extLst>
          </p:cNvPr>
          <p:cNvSpPr>
            <a:spLocks noGrp="1"/>
          </p:cNvSpPr>
          <p:nvPr>
            <p:ph idx="1"/>
          </p:nvPr>
        </p:nvSpPr>
        <p:spPr>
          <a:xfrm>
            <a:off x="304800" y="1371600"/>
            <a:ext cx="8534400" cy="5181600"/>
          </a:xfrm>
        </p:spPr>
        <p:txBody>
          <a:bodyPr/>
          <a:lstStyle/>
          <a:p>
            <a:r>
              <a:rPr lang="en-US" altLang="en-US" sz="2800"/>
              <a:t>In </a:t>
            </a:r>
            <a:r>
              <a:rPr lang="en-US" altLang="en-US" sz="2800" b="1"/>
              <a:t>computer graphics</a:t>
            </a:r>
            <a:r>
              <a:rPr lang="en-US" altLang="en-US" sz="2800"/>
              <a:t>, </a:t>
            </a:r>
            <a:r>
              <a:rPr lang="en-US" altLang="en-US" sz="2800" b="1"/>
              <a:t>ray tracing</a:t>
            </a:r>
            <a:r>
              <a:rPr lang="en-US" altLang="en-US" sz="2800"/>
              <a:t> is a technique for generating an image by </a:t>
            </a:r>
            <a:r>
              <a:rPr lang="en-US" altLang="en-US" sz="2800" b="1"/>
              <a:t>tracing</a:t>
            </a:r>
            <a:r>
              <a:rPr lang="en-US" altLang="en-US" sz="2800"/>
              <a:t> the path of light through pixels in an image plane and simulating the effects of its encounters with virtual objects.</a:t>
            </a:r>
          </a:p>
        </p:txBody>
      </p:sp>
      <p:sp>
        <p:nvSpPr>
          <p:cNvPr id="71684" name="Slide Number Placeholder 3">
            <a:extLst>
              <a:ext uri="{FF2B5EF4-FFF2-40B4-BE49-F238E27FC236}">
                <a16:creationId xmlns:a16="http://schemas.microsoft.com/office/drawing/2014/main" id="{ED20AD99-CEDD-4E0F-9F00-6BCD24D10B8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51109959-ADFF-4C22-9AC5-7065B92B5DC4}" type="slidenum">
              <a:rPr lang="ar-SA" altLang="en-US" sz="1400"/>
              <a:pPr eaLnBrk="1" hangingPunct="1"/>
              <a:t>69</a:t>
            </a:fld>
            <a:endParaRPr lang="en-US" altLang="en-US" sz="1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5">
            <a:extLst>
              <a:ext uri="{FF2B5EF4-FFF2-40B4-BE49-F238E27FC236}">
                <a16:creationId xmlns:a16="http://schemas.microsoft.com/office/drawing/2014/main" id="{8ED7056F-5C53-4603-8BF4-6B5D6ED8126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F9B840B5-A0BE-4524-A3CD-550DA5CABDB1}" type="slidenum">
              <a:rPr lang="ar-SA" altLang="en-US" sz="1400"/>
              <a:pPr eaLnBrk="1" hangingPunct="1"/>
              <a:t>7</a:t>
            </a:fld>
            <a:endParaRPr lang="en-US" altLang="en-US" sz="1400"/>
          </a:p>
        </p:txBody>
      </p:sp>
      <p:sp>
        <p:nvSpPr>
          <p:cNvPr id="8195" name="Rectangle 2">
            <a:extLst>
              <a:ext uri="{FF2B5EF4-FFF2-40B4-BE49-F238E27FC236}">
                <a16:creationId xmlns:a16="http://schemas.microsoft.com/office/drawing/2014/main" id="{27C02B39-4A91-41AF-8692-D6DF1FFCE457}"/>
              </a:ext>
            </a:extLst>
          </p:cNvPr>
          <p:cNvSpPr>
            <a:spLocks noGrp="1" noChangeArrowheads="1"/>
          </p:cNvSpPr>
          <p:nvPr>
            <p:ph type="title"/>
          </p:nvPr>
        </p:nvSpPr>
        <p:spPr>
          <a:xfrm>
            <a:off x="685800" y="152400"/>
            <a:ext cx="7772400" cy="1143000"/>
          </a:xfrm>
        </p:spPr>
        <p:txBody>
          <a:bodyPr/>
          <a:lstStyle/>
          <a:p>
            <a:pPr eaLnBrk="1" hangingPunct="1"/>
            <a:r>
              <a:rPr lang="en-US" altLang="en-US">
                <a:solidFill>
                  <a:srgbClr val="C00000"/>
                </a:solidFill>
              </a:rPr>
              <a:t>Light Sources </a:t>
            </a:r>
          </a:p>
        </p:txBody>
      </p:sp>
      <p:grpSp>
        <p:nvGrpSpPr>
          <p:cNvPr id="8196" name="Group 5">
            <a:extLst>
              <a:ext uri="{FF2B5EF4-FFF2-40B4-BE49-F238E27FC236}">
                <a16:creationId xmlns:a16="http://schemas.microsoft.com/office/drawing/2014/main" id="{905745F7-3F90-4F0C-A408-4006AE5E2107}"/>
              </a:ext>
            </a:extLst>
          </p:cNvPr>
          <p:cNvGrpSpPr>
            <a:grpSpLocks noChangeAspect="1"/>
          </p:cNvGrpSpPr>
          <p:nvPr/>
        </p:nvGrpSpPr>
        <p:grpSpPr bwMode="auto">
          <a:xfrm>
            <a:off x="76200" y="1447800"/>
            <a:ext cx="9021763" cy="5392738"/>
            <a:chOff x="1813" y="3689"/>
            <a:chExt cx="8280" cy="4951"/>
          </a:xfrm>
        </p:grpSpPr>
        <p:grpSp>
          <p:nvGrpSpPr>
            <p:cNvPr id="8197" name="Group 6">
              <a:extLst>
                <a:ext uri="{FF2B5EF4-FFF2-40B4-BE49-F238E27FC236}">
                  <a16:creationId xmlns:a16="http://schemas.microsoft.com/office/drawing/2014/main" id="{2F329ED2-3991-47F2-A01E-75496E53DD34}"/>
                </a:ext>
              </a:extLst>
            </p:cNvPr>
            <p:cNvGrpSpPr>
              <a:grpSpLocks noChangeAspect="1"/>
            </p:cNvGrpSpPr>
            <p:nvPr/>
          </p:nvGrpSpPr>
          <p:grpSpPr bwMode="auto">
            <a:xfrm>
              <a:off x="1993" y="3689"/>
              <a:ext cx="7920" cy="4140"/>
              <a:chOff x="2340" y="10980"/>
              <a:chExt cx="7920" cy="4140"/>
            </a:xfrm>
          </p:grpSpPr>
          <p:pic>
            <p:nvPicPr>
              <p:cNvPr id="8199" name="Picture 7" descr="Lectures\fig14-1.gif">
                <a:extLst>
                  <a:ext uri="{FF2B5EF4-FFF2-40B4-BE49-F238E27FC236}">
                    <a16:creationId xmlns:a16="http://schemas.microsoft.com/office/drawing/2014/main" id="{3AFDE64B-312C-4091-8AD8-F1DB797D9A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0" y="10980"/>
                <a:ext cx="6500" cy="4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0" name="Text Box 8">
                <a:extLst>
                  <a:ext uri="{FF2B5EF4-FFF2-40B4-BE49-F238E27FC236}">
                    <a16:creationId xmlns:a16="http://schemas.microsoft.com/office/drawing/2014/main" id="{B320AF35-87C4-4DB4-8047-93F7FF3E5F0B}"/>
                  </a:ext>
                </a:extLst>
              </p:cNvPr>
              <p:cNvSpPr txBox="1">
                <a:spLocks noChangeAspect="1" noChangeArrowheads="1"/>
              </p:cNvSpPr>
              <p:nvPr/>
            </p:nvSpPr>
            <p:spPr bwMode="auto">
              <a:xfrm>
                <a:off x="2340" y="11160"/>
                <a:ext cx="1440"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ctr"/>
                <a:r>
                  <a:rPr lang="en-US" altLang="en-US" sz="1200"/>
                  <a:t>Light</a:t>
                </a:r>
              </a:p>
              <a:p>
                <a:pPr algn="ctr"/>
                <a:r>
                  <a:rPr lang="en-US" altLang="en-US" sz="1200"/>
                  <a:t>Source</a:t>
                </a:r>
              </a:p>
            </p:txBody>
          </p:sp>
          <p:sp>
            <p:nvSpPr>
              <p:cNvPr id="8201" name="Text Box 9">
                <a:extLst>
                  <a:ext uri="{FF2B5EF4-FFF2-40B4-BE49-F238E27FC236}">
                    <a16:creationId xmlns:a16="http://schemas.microsoft.com/office/drawing/2014/main" id="{16726FF0-C7B5-407A-AF84-6638D9049F09}"/>
                  </a:ext>
                </a:extLst>
              </p:cNvPr>
              <p:cNvSpPr txBox="1">
                <a:spLocks noChangeAspect="1" noChangeArrowheads="1"/>
              </p:cNvSpPr>
              <p:nvPr/>
            </p:nvSpPr>
            <p:spPr bwMode="auto">
              <a:xfrm>
                <a:off x="8820" y="13140"/>
                <a:ext cx="1440"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ctr"/>
                <a:r>
                  <a:rPr lang="en-US" altLang="en-US" sz="1200"/>
                  <a:t>Reflecting</a:t>
                </a:r>
              </a:p>
              <a:p>
                <a:pPr algn="ctr"/>
                <a:r>
                  <a:rPr lang="en-US" altLang="en-US" sz="1200"/>
                  <a:t>Surfaces</a:t>
                </a:r>
              </a:p>
            </p:txBody>
          </p:sp>
          <p:sp>
            <p:nvSpPr>
              <p:cNvPr id="8202" name="Line 10">
                <a:extLst>
                  <a:ext uri="{FF2B5EF4-FFF2-40B4-BE49-F238E27FC236}">
                    <a16:creationId xmlns:a16="http://schemas.microsoft.com/office/drawing/2014/main" id="{D533BB40-DAD1-462C-A5E6-D7C850815281}"/>
                  </a:ext>
                </a:extLst>
              </p:cNvPr>
              <p:cNvSpPr>
                <a:spLocks noChangeAspect="1" noChangeShapeType="1"/>
              </p:cNvSpPr>
              <p:nvPr/>
            </p:nvSpPr>
            <p:spPr bwMode="auto">
              <a:xfrm flipH="1" flipV="1">
                <a:off x="9180" y="12780"/>
                <a:ext cx="360" cy="36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8203" name="Line 11">
                <a:extLst>
                  <a:ext uri="{FF2B5EF4-FFF2-40B4-BE49-F238E27FC236}">
                    <a16:creationId xmlns:a16="http://schemas.microsoft.com/office/drawing/2014/main" id="{58660070-2F77-43DD-974E-A799493032AB}"/>
                  </a:ext>
                </a:extLst>
              </p:cNvPr>
              <p:cNvSpPr>
                <a:spLocks noChangeAspect="1" noChangeShapeType="1"/>
              </p:cNvSpPr>
              <p:nvPr/>
            </p:nvSpPr>
            <p:spPr bwMode="auto">
              <a:xfrm flipH="1">
                <a:off x="8820" y="13860"/>
                <a:ext cx="720" cy="36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grpSp>
        <p:sp>
          <p:nvSpPr>
            <p:cNvPr id="8198" name="Text Box 12">
              <a:extLst>
                <a:ext uri="{FF2B5EF4-FFF2-40B4-BE49-F238E27FC236}">
                  <a16:creationId xmlns:a16="http://schemas.microsoft.com/office/drawing/2014/main" id="{B6D19974-C9DC-4A89-A2B7-FE8AFB31E9EB}"/>
                </a:ext>
              </a:extLst>
            </p:cNvPr>
            <p:cNvSpPr txBox="1">
              <a:spLocks noChangeAspect="1" noChangeArrowheads="1"/>
            </p:cNvSpPr>
            <p:nvPr/>
          </p:nvSpPr>
          <p:spPr bwMode="auto">
            <a:xfrm>
              <a:off x="1813" y="7560"/>
              <a:ext cx="8280" cy="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ctr"/>
              <a:r>
                <a:rPr lang="en-US" altLang="en-US" sz="1200" b="1"/>
                <a:t>Fig. 1</a:t>
              </a:r>
            </a:p>
            <a:p>
              <a:pPr algn="ctr"/>
              <a:r>
                <a:rPr lang="en-US" altLang="en-US" sz="1200"/>
                <a:t>Light viewed from an opaque surface is in general a combination of reflected light from a light source and reflections of light reflections from other surfaces.</a:t>
              </a:r>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Content Placeholder 2">
            <a:extLst>
              <a:ext uri="{FF2B5EF4-FFF2-40B4-BE49-F238E27FC236}">
                <a16:creationId xmlns:a16="http://schemas.microsoft.com/office/drawing/2014/main" id="{FE3C3467-A7B4-4702-A359-56F5ABED8A7C}"/>
              </a:ext>
            </a:extLst>
          </p:cNvPr>
          <p:cNvSpPr>
            <a:spLocks noGrp="1"/>
          </p:cNvSpPr>
          <p:nvPr>
            <p:ph idx="1"/>
          </p:nvPr>
        </p:nvSpPr>
        <p:spPr>
          <a:xfrm>
            <a:off x="685800" y="304800"/>
            <a:ext cx="7772400" cy="685800"/>
          </a:xfrm>
        </p:spPr>
        <p:txBody>
          <a:bodyPr/>
          <a:lstStyle/>
          <a:p>
            <a:r>
              <a:rPr lang="en-US" altLang="en-US" sz="2800"/>
              <a:t>Better method, can show these realistic effects.</a:t>
            </a:r>
          </a:p>
          <a:p>
            <a:endParaRPr lang="en-US" altLang="en-US"/>
          </a:p>
        </p:txBody>
      </p:sp>
      <p:sp>
        <p:nvSpPr>
          <p:cNvPr id="72707" name="Slide Number Placeholder 3">
            <a:extLst>
              <a:ext uri="{FF2B5EF4-FFF2-40B4-BE49-F238E27FC236}">
                <a16:creationId xmlns:a16="http://schemas.microsoft.com/office/drawing/2014/main" id="{1CE82A60-E12C-42BE-988F-08E687B7779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59742F70-BA79-4D66-AE32-8B90E39A4FA9}" type="slidenum">
              <a:rPr lang="ar-SA" altLang="en-US" sz="1400"/>
              <a:pPr eaLnBrk="1" hangingPunct="1"/>
              <a:t>70</a:t>
            </a:fld>
            <a:endParaRPr lang="en-US" altLang="en-US" sz="1400"/>
          </a:p>
        </p:txBody>
      </p:sp>
      <p:pic>
        <p:nvPicPr>
          <p:cNvPr id="72708" name="Picture 5" descr="shutbug72">
            <a:extLst>
              <a:ext uri="{FF2B5EF4-FFF2-40B4-BE49-F238E27FC236}">
                <a16:creationId xmlns:a16="http://schemas.microsoft.com/office/drawing/2014/main" id="{1F84AD10-9624-498F-9ED9-FF1F992E01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219200"/>
            <a:ext cx="66294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a:extLst>
              <a:ext uri="{FF2B5EF4-FFF2-40B4-BE49-F238E27FC236}">
                <a16:creationId xmlns:a16="http://schemas.microsoft.com/office/drawing/2014/main" id="{E9A86C40-62F7-4B9F-90EE-07737A6202ED}"/>
              </a:ext>
            </a:extLst>
          </p:cNvPr>
          <p:cNvSpPr>
            <a:spLocks noGrp="1"/>
          </p:cNvSpPr>
          <p:nvPr>
            <p:ph type="title"/>
          </p:nvPr>
        </p:nvSpPr>
        <p:spPr>
          <a:xfrm>
            <a:off x="685800" y="228600"/>
            <a:ext cx="7772400" cy="762000"/>
          </a:xfrm>
        </p:spPr>
        <p:txBody>
          <a:bodyPr/>
          <a:lstStyle/>
          <a:p>
            <a:r>
              <a:rPr lang="en-US" altLang="en-US"/>
              <a:t>Ray Tracing Method</a:t>
            </a:r>
          </a:p>
        </p:txBody>
      </p:sp>
      <p:sp>
        <p:nvSpPr>
          <p:cNvPr id="73731" name="Content Placeholder 2">
            <a:extLst>
              <a:ext uri="{FF2B5EF4-FFF2-40B4-BE49-F238E27FC236}">
                <a16:creationId xmlns:a16="http://schemas.microsoft.com/office/drawing/2014/main" id="{3B4ADC03-D0E8-4A85-9C4C-68FE769DB7D5}"/>
              </a:ext>
            </a:extLst>
          </p:cNvPr>
          <p:cNvSpPr>
            <a:spLocks noGrp="1"/>
          </p:cNvSpPr>
          <p:nvPr>
            <p:ph idx="1"/>
          </p:nvPr>
        </p:nvSpPr>
        <p:spPr>
          <a:xfrm>
            <a:off x="152400" y="990600"/>
            <a:ext cx="8686800" cy="5562600"/>
          </a:xfrm>
        </p:spPr>
        <p:txBody>
          <a:bodyPr/>
          <a:lstStyle/>
          <a:p>
            <a:pPr algn="just"/>
            <a:r>
              <a:rPr lang="en-US" altLang="en-US" sz="2400"/>
              <a:t>In computer graphics, </a:t>
            </a:r>
            <a:r>
              <a:rPr lang="en-US" altLang="en-US" sz="2400" b="1"/>
              <a:t>ray tracing</a:t>
            </a:r>
            <a:r>
              <a:rPr lang="en-US" altLang="en-US" sz="2400"/>
              <a:t> is a technique for generating an image by tracing the path of light through pixels in an image plane and simulating the effects of its encounters with virtual objects. The technique is capable of producing a very high degree of visual realism, usually higher than that of typical scan line rendering methods. </a:t>
            </a:r>
          </a:p>
          <a:p>
            <a:pPr algn="just"/>
            <a:r>
              <a:rPr lang="en-US" altLang="en-US" sz="2400"/>
              <a:t>Ray tracing is a technique for rendering three-dimensional graphics with very complex light interactions. This means you can create pictures full of mirrors, transparent surfaces, and shadows, with stunning results.</a:t>
            </a:r>
          </a:p>
        </p:txBody>
      </p:sp>
      <p:sp>
        <p:nvSpPr>
          <p:cNvPr id="73732" name="Slide Number Placeholder 3">
            <a:extLst>
              <a:ext uri="{FF2B5EF4-FFF2-40B4-BE49-F238E27FC236}">
                <a16:creationId xmlns:a16="http://schemas.microsoft.com/office/drawing/2014/main" id="{D1A5C8F8-27E8-4252-8C2D-AC399A4249C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CAD2B867-771A-4FE2-B891-495625356289}" type="slidenum">
              <a:rPr lang="ar-SA" altLang="en-US" sz="1400"/>
              <a:pPr eaLnBrk="1" hangingPunct="1"/>
              <a:t>71</a:t>
            </a:fld>
            <a:endParaRPr lang="en-US" altLang="en-US" sz="14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a:extLst>
              <a:ext uri="{FF2B5EF4-FFF2-40B4-BE49-F238E27FC236}">
                <a16:creationId xmlns:a16="http://schemas.microsoft.com/office/drawing/2014/main" id="{91E5AF13-7F72-4322-BE93-207421618E39}"/>
              </a:ext>
            </a:extLst>
          </p:cNvPr>
          <p:cNvSpPr>
            <a:spLocks noGrp="1"/>
          </p:cNvSpPr>
          <p:nvPr>
            <p:ph type="title"/>
          </p:nvPr>
        </p:nvSpPr>
        <p:spPr>
          <a:xfrm>
            <a:off x="685800" y="76200"/>
            <a:ext cx="7772400" cy="685800"/>
          </a:xfrm>
        </p:spPr>
        <p:txBody>
          <a:bodyPr/>
          <a:lstStyle/>
          <a:p>
            <a:r>
              <a:rPr lang="en-US" altLang="en-US"/>
              <a:t>basic terminology</a:t>
            </a:r>
          </a:p>
        </p:txBody>
      </p:sp>
      <p:sp>
        <p:nvSpPr>
          <p:cNvPr id="74755" name="Content Placeholder 2">
            <a:extLst>
              <a:ext uri="{FF2B5EF4-FFF2-40B4-BE49-F238E27FC236}">
                <a16:creationId xmlns:a16="http://schemas.microsoft.com/office/drawing/2014/main" id="{3D71651C-DD4F-4E39-B3E4-217991AC64E6}"/>
              </a:ext>
            </a:extLst>
          </p:cNvPr>
          <p:cNvSpPr>
            <a:spLocks noGrp="1"/>
          </p:cNvSpPr>
          <p:nvPr>
            <p:ph idx="1"/>
          </p:nvPr>
        </p:nvSpPr>
        <p:spPr>
          <a:xfrm>
            <a:off x="228600" y="838200"/>
            <a:ext cx="8686800" cy="5791200"/>
          </a:xfrm>
        </p:spPr>
        <p:txBody>
          <a:bodyPr/>
          <a:lstStyle/>
          <a:p>
            <a:r>
              <a:rPr lang="en-US" altLang="en-US" sz="2400"/>
              <a:t>When creating any sort of computer graphics, you must have a list of objects that you want your software to render. These objects are part of a </a:t>
            </a:r>
            <a:r>
              <a:rPr lang="en-US" altLang="en-US" sz="2400" b="1"/>
              <a:t>scene</a:t>
            </a:r>
            <a:r>
              <a:rPr lang="en-US" altLang="en-US" sz="2400"/>
              <a:t> or </a:t>
            </a:r>
            <a:r>
              <a:rPr lang="en-US" altLang="en-US" sz="2400" b="1"/>
              <a:t>world.</a:t>
            </a:r>
          </a:p>
          <a:p>
            <a:r>
              <a:rPr lang="en-US" altLang="en-US" sz="2400"/>
              <a:t>so when we talk about ``looking at the world,'' we're not posing a philosophical challenge, but just referring to the ray tracer drawing the objects from a given viewpoint. </a:t>
            </a:r>
          </a:p>
          <a:p>
            <a:r>
              <a:rPr lang="en-US" altLang="en-US" sz="2400"/>
              <a:t>In graphics, this viewpoint is called the </a:t>
            </a:r>
            <a:r>
              <a:rPr lang="en-US" altLang="en-US" sz="2400" b="1"/>
              <a:t>eye</a:t>
            </a:r>
            <a:r>
              <a:rPr lang="en-US" altLang="en-US" sz="2400"/>
              <a:t> or </a:t>
            </a:r>
            <a:r>
              <a:rPr lang="en-US" altLang="en-US" sz="2400" b="1"/>
              <a:t>camera</a:t>
            </a:r>
            <a:r>
              <a:rPr lang="en-US" altLang="en-US" sz="2400"/>
              <a:t>. Following this camera analogy, just like a camera needs film onto which the scene is projected and recorded, in graphics we have a </a:t>
            </a:r>
            <a:r>
              <a:rPr lang="en-US" altLang="en-US" sz="2400" b="1"/>
              <a:t>view window</a:t>
            </a:r>
            <a:r>
              <a:rPr lang="en-US" altLang="en-US" sz="2400"/>
              <a:t> on which we draw the scene.</a:t>
            </a:r>
          </a:p>
          <a:p>
            <a:r>
              <a:rPr lang="en-US" altLang="en-US" sz="2400"/>
              <a:t>. </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Content Placeholder 2">
            <a:extLst>
              <a:ext uri="{FF2B5EF4-FFF2-40B4-BE49-F238E27FC236}">
                <a16:creationId xmlns:a16="http://schemas.microsoft.com/office/drawing/2014/main" id="{713DD83C-3630-4F45-A495-5B00C4096B03}"/>
              </a:ext>
            </a:extLst>
          </p:cNvPr>
          <p:cNvSpPr>
            <a:spLocks noGrp="1"/>
          </p:cNvSpPr>
          <p:nvPr>
            <p:ph idx="1"/>
          </p:nvPr>
        </p:nvSpPr>
        <p:spPr>
          <a:xfrm>
            <a:off x="228600" y="304800"/>
            <a:ext cx="8686800" cy="3200400"/>
          </a:xfrm>
        </p:spPr>
        <p:txBody>
          <a:bodyPr/>
          <a:lstStyle/>
          <a:p>
            <a:r>
              <a:rPr lang="en-US" altLang="en-US" sz="2400"/>
              <a:t>The difference is that while in cameras the film is placed </a:t>
            </a:r>
            <a:r>
              <a:rPr lang="en-US" altLang="en-US" sz="2400" i="1"/>
              <a:t>behind</a:t>
            </a:r>
            <a:r>
              <a:rPr lang="en-US" altLang="en-US" sz="2400"/>
              <a:t> the aperture or focal point, in graphics the view window is in </a:t>
            </a:r>
            <a:r>
              <a:rPr lang="en-US" altLang="en-US" sz="2400" i="1"/>
              <a:t>front</a:t>
            </a:r>
            <a:r>
              <a:rPr lang="en-US" altLang="en-US" sz="2400"/>
              <a:t> of the focal point. </a:t>
            </a:r>
          </a:p>
          <a:p>
            <a:r>
              <a:rPr lang="en-US" altLang="en-US" sz="2400"/>
              <a:t>So the color of each point on real film is caused by a light ray (actually, a group of rays) that passes through the aperture and hits the film, while in computer graphics each pixel of the final image is caused by a simulated light ray that hits the view window on its path towards the eye. The results, however, are the same.</a:t>
            </a:r>
          </a:p>
        </p:txBody>
      </p:sp>
      <p:sp>
        <p:nvSpPr>
          <p:cNvPr id="75779" name="Slide Number Placeholder 3">
            <a:extLst>
              <a:ext uri="{FF2B5EF4-FFF2-40B4-BE49-F238E27FC236}">
                <a16:creationId xmlns:a16="http://schemas.microsoft.com/office/drawing/2014/main" id="{55DF55BC-F66D-4DA8-817F-C28519811D0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BC51E167-97FF-4CEB-B46A-F828E96BDB4D}" type="slidenum">
              <a:rPr lang="ar-SA" altLang="en-US" sz="1400"/>
              <a:pPr eaLnBrk="1" hangingPunct="1"/>
              <a:t>73</a:t>
            </a:fld>
            <a:endParaRPr lang="en-US" altLang="en-US" sz="1400"/>
          </a:p>
        </p:txBody>
      </p:sp>
      <p:pic>
        <p:nvPicPr>
          <p:cNvPr id="75780" name="Picture 2">
            <a:extLst>
              <a:ext uri="{FF2B5EF4-FFF2-40B4-BE49-F238E27FC236}">
                <a16:creationId xmlns:a16="http://schemas.microsoft.com/office/drawing/2014/main" id="{7ED28F8A-EB4D-48FB-A1A4-0749CBE6C9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3429000"/>
            <a:ext cx="4627563"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Content Placeholder 2">
            <a:extLst>
              <a:ext uri="{FF2B5EF4-FFF2-40B4-BE49-F238E27FC236}">
                <a16:creationId xmlns:a16="http://schemas.microsoft.com/office/drawing/2014/main" id="{6B8437CF-84FC-4B59-840F-D1230BF90800}"/>
              </a:ext>
            </a:extLst>
          </p:cNvPr>
          <p:cNvSpPr>
            <a:spLocks noGrp="1"/>
          </p:cNvSpPr>
          <p:nvPr>
            <p:ph idx="1"/>
          </p:nvPr>
        </p:nvSpPr>
        <p:spPr>
          <a:xfrm>
            <a:off x="228600" y="228600"/>
            <a:ext cx="8610600" cy="6324600"/>
          </a:xfrm>
        </p:spPr>
        <p:txBody>
          <a:bodyPr/>
          <a:lstStyle/>
          <a:p>
            <a:r>
              <a:rPr lang="en-US" altLang="en-US" sz="2400"/>
              <a:t>our goal is find the color of each point on the view window. We subdivide the view window into small squares, where each square corresponds to one pixel in the final image. </a:t>
            </a:r>
          </a:p>
          <a:p>
            <a:r>
              <a:rPr lang="en-US" altLang="en-US" sz="2400"/>
              <a:t>If you want to create an image at the resolution of 640x400, you would break up the view window into a grid of 640 squares across and 400 square down. The real problem, then, is assigning a color to each square. This is what ray tracing does. </a:t>
            </a:r>
          </a:p>
        </p:txBody>
      </p:sp>
      <p:sp>
        <p:nvSpPr>
          <p:cNvPr id="76803" name="Slide Number Placeholder 3">
            <a:extLst>
              <a:ext uri="{FF2B5EF4-FFF2-40B4-BE49-F238E27FC236}">
                <a16:creationId xmlns:a16="http://schemas.microsoft.com/office/drawing/2014/main" id="{F63BA6E8-555D-4F00-8C1C-7F933ED806F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860D5C47-7242-4B7A-B55B-7070F653C0AA}" type="slidenum">
              <a:rPr lang="ar-SA" altLang="en-US" sz="1400"/>
              <a:pPr eaLnBrk="1" hangingPunct="1"/>
              <a:t>74</a:t>
            </a:fld>
            <a:endParaRPr lang="en-US" altLang="en-US" sz="14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a:extLst>
              <a:ext uri="{FF2B5EF4-FFF2-40B4-BE49-F238E27FC236}">
                <a16:creationId xmlns:a16="http://schemas.microsoft.com/office/drawing/2014/main" id="{AA3428AC-DEF0-4894-833D-1B3A6242F4A0}"/>
              </a:ext>
            </a:extLst>
          </p:cNvPr>
          <p:cNvSpPr>
            <a:spLocks noGrp="1"/>
          </p:cNvSpPr>
          <p:nvPr>
            <p:ph type="title"/>
          </p:nvPr>
        </p:nvSpPr>
        <p:spPr>
          <a:xfrm>
            <a:off x="685800" y="0"/>
            <a:ext cx="7772400" cy="609600"/>
          </a:xfrm>
        </p:spPr>
        <p:txBody>
          <a:bodyPr/>
          <a:lstStyle/>
          <a:p>
            <a:r>
              <a:rPr lang="en-US" altLang="en-US" b="1"/>
              <a:t>How it works</a:t>
            </a:r>
            <a:endParaRPr lang="en-US" altLang="en-US"/>
          </a:p>
        </p:txBody>
      </p:sp>
      <p:sp>
        <p:nvSpPr>
          <p:cNvPr id="77827" name="Content Placeholder 2">
            <a:extLst>
              <a:ext uri="{FF2B5EF4-FFF2-40B4-BE49-F238E27FC236}">
                <a16:creationId xmlns:a16="http://schemas.microsoft.com/office/drawing/2014/main" id="{4A1BC55C-3CB4-4151-A40F-EFE9CAE69E9F}"/>
              </a:ext>
            </a:extLst>
          </p:cNvPr>
          <p:cNvSpPr>
            <a:spLocks noGrp="1"/>
          </p:cNvSpPr>
          <p:nvPr>
            <p:ph idx="1"/>
          </p:nvPr>
        </p:nvSpPr>
        <p:spPr>
          <a:xfrm>
            <a:off x="228600" y="685800"/>
            <a:ext cx="8610600" cy="5943600"/>
          </a:xfrm>
        </p:spPr>
        <p:txBody>
          <a:bodyPr/>
          <a:lstStyle/>
          <a:p>
            <a:r>
              <a:rPr lang="en-US" altLang="en-US" sz="2400"/>
              <a:t>Ray tracing is so named because it tries to simulate the path that light rays take as they bounce around within the world - they are </a:t>
            </a:r>
            <a:r>
              <a:rPr lang="en-US" altLang="en-US" sz="2400" i="1"/>
              <a:t>traced</a:t>
            </a:r>
            <a:r>
              <a:rPr lang="en-US" altLang="en-US" sz="2400"/>
              <a:t> through the scene. </a:t>
            </a:r>
          </a:p>
          <a:p>
            <a:r>
              <a:rPr lang="en-US" altLang="en-US" sz="2400"/>
              <a:t>The objective is to determine the color of each light ray that strikes the view window before reaching the eye. A light ray can best be thought of as a single photon.</a:t>
            </a:r>
          </a:p>
          <a:p>
            <a:r>
              <a:rPr lang="en-US" altLang="en-US" sz="2400"/>
              <a:t>The name ``ray tracing'' is a bit misleading because the natural assumption would be that rays are traced starting at their point of origin, the light source, and towards their destination, the eye .</a:t>
            </a:r>
          </a:p>
        </p:txBody>
      </p:sp>
      <p:sp>
        <p:nvSpPr>
          <p:cNvPr id="77828" name="Slide Number Placeholder 3">
            <a:extLst>
              <a:ext uri="{FF2B5EF4-FFF2-40B4-BE49-F238E27FC236}">
                <a16:creationId xmlns:a16="http://schemas.microsoft.com/office/drawing/2014/main" id="{8DFFA558-15DB-4673-87C8-3A6B96170C7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81397376-37ED-4764-A297-009C83326A67}" type="slidenum">
              <a:rPr lang="ar-SA" altLang="en-US" sz="1400"/>
              <a:pPr eaLnBrk="1" hangingPunct="1"/>
              <a:t>75</a:t>
            </a:fld>
            <a:endParaRPr lang="en-US" altLang="en-US" sz="14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Number Placeholder 3">
            <a:extLst>
              <a:ext uri="{FF2B5EF4-FFF2-40B4-BE49-F238E27FC236}">
                <a16:creationId xmlns:a16="http://schemas.microsoft.com/office/drawing/2014/main" id="{C763D72B-46D3-49D5-8C52-DA72E6E36C6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C94640B2-11FE-4366-B24E-32893D89DF4D}" type="slidenum">
              <a:rPr lang="ar-SA" altLang="en-US" sz="1400"/>
              <a:pPr eaLnBrk="1" hangingPunct="1"/>
              <a:t>76</a:t>
            </a:fld>
            <a:endParaRPr lang="en-US" altLang="en-US" sz="1400"/>
          </a:p>
        </p:txBody>
      </p:sp>
      <p:pic>
        <p:nvPicPr>
          <p:cNvPr id="78851" name="Picture 2">
            <a:extLst>
              <a:ext uri="{FF2B5EF4-FFF2-40B4-BE49-F238E27FC236}">
                <a16:creationId xmlns:a16="http://schemas.microsoft.com/office/drawing/2014/main" id="{F3F2F14A-0E1F-4966-81E5-01D9C52556C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 y="1447800"/>
            <a:ext cx="8672513" cy="4267200"/>
          </a:xfrm>
          <a:noFill/>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Content Placeholder 2">
            <a:extLst>
              <a:ext uri="{FF2B5EF4-FFF2-40B4-BE49-F238E27FC236}">
                <a16:creationId xmlns:a16="http://schemas.microsoft.com/office/drawing/2014/main" id="{8B373552-DF0E-4967-80E3-52A8F2A356F8}"/>
              </a:ext>
            </a:extLst>
          </p:cNvPr>
          <p:cNvSpPr>
            <a:spLocks noGrp="1"/>
          </p:cNvSpPr>
          <p:nvPr>
            <p:ph idx="1"/>
          </p:nvPr>
        </p:nvSpPr>
        <p:spPr>
          <a:xfrm>
            <a:off x="228600" y="228600"/>
            <a:ext cx="8686800" cy="6400800"/>
          </a:xfrm>
        </p:spPr>
        <p:txBody>
          <a:bodyPr/>
          <a:lstStyle/>
          <a:p>
            <a:r>
              <a:rPr lang="en-US" altLang="en-US" sz="2400"/>
              <a:t>This would be an accurate way to do it, but unfortunately it tends to be very difficult due to the sheer numbers involved. </a:t>
            </a:r>
          </a:p>
          <a:p>
            <a:r>
              <a:rPr lang="en-US" altLang="en-US" sz="2400"/>
              <a:t>Consider tracing one ray in this manner through a scene with one light and one object, such as a table. We begin at the light bulb, but first need to decide how many rays to shoot out from the bulb.</a:t>
            </a:r>
          </a:p>
          <a:p>
            <a:r>
              <a:rPr lang="en-US" altLang="en-US" sz="2400"/>
              <a:t>Then for each ray we have to decide in what direction it is going. There is really an infinity of directions in which it can travel - how do we know which to choose?</a:t>
            </a:r>
          </a:p>
          <a:p>
            <a:r>
              <a:rPr lang="en-US" altLang="en-US" sz="2400"/>
              <a:t> Let's say we've answered these questions and are now tracing a number of photons. </a:t>
            </a:r>
          </a:p>
          <a:p>
            <a:r>
              <a:rPr lang="en-US" altLang="en-US" sz="2400"/>
              <a:t>Some will reach the eye directly, others will bounce around some and then reach the eye, and many, many more will probably never hit the eye at all. For all the rays that never reach the eye, the effort tracing them was wasted. </a:t>
            </a:r>
          </a:p>
        </p:txBody>
      </p:sp>
      <p:sp>
        <p:nvSpPr>
          <p:cNvPr id="79875" name="Slide Number Placeholder 3">
            <a:extLst>
              <a:ext uri="{FF2B5EF4-FFF2-40B4-BE49-F238E27FC236}">
                <a16:creationId xmlns:a16="http://schemas.microsoft.com/office/drawing/2014/main" id="{04015FEE-7268-4EA3-BAEC-1E246168B7F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8D50810D-7C4C-4C5A-A2A2-DB77C7FDE569}" type="slidenum">
              <a:rPr lang="ar-SA" altLang="en-US" sz="1400"/>
              <a:pPr eaLnBrk="1" hangingPunct="1"/>
              <a:t>77</a:t>
            </a:fld>
            <a:endParaRPr lang="en-US" altLang="en-US" sz="14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Content Placeholder 2">
            <a:extLst>
              <a:ext uri="{FF2B5EF4-FFF2-40B4-BE49-F238E27FC236}">
                <a16:creationId xmlns:a16="http://schemas.microsoft.com/office/drawing/2014/main" id="{B8091A6B-5B38-460B-AC51-A816863DA86A}"/>
              </a:ext>
            </a:extLst>
          </p:cNvPr>
          <p:cNvSpPr>
            <a:spLocks noGrp="1"/>
          </p:cNvSpPr>
          <p:nvPr>
            <p:ph idx="1"/>
          </p:nvPr>
        </p:nvSpPr>
        <p:spPr>
          <a:xfrm>
            <a:off x="228600" y="228600"/>
            <a:ext cx="8686800" cy="6324600"/>
          </a:xfrm>
        </p:spPr>
        <p:txBody>
          <a:bodyPr/>
          <a:lstStyle/>
          <a:p>
            <a:r>
              <a:rPr lang="en-US" altLang="en-US" sz="2400"/>
              <a:t>In order to save ourselves this wasted effort, we trace only those rays that are </a:t>
            </a:r>
            <a:r>
              <a:rPr lang="en-US" altLang="en-US" sz="2400" i="1"/>
              <a:t>guaranteed</a:t>
            </a:r>
            <a:r>
              <a:rPr lang="en-US" altLang="en-US" sz="2400"/>
              <a:t> to hit the view window and reach the eye. </a:t>
            </a:r>
          </a:p>
          <a:p>
            <a:r>
              <a:rPr lang="en-US" altLang="en-US" sz="2400"/>
              <a:t>After all, any given ray can bounce around the room many times before reaching the eye. However, if we look at the problem </a:t>
            </a:r>
            <a:r>
              <a:rPr lang="en-US" altLang="en-US" sz="2400" i="1"/>
              <a:t>backwards</a:t>
            </a:r>
            <a:r>
              <a:rPr lang="en-US" altLang="en-US" sz="2400"/>
              <a:t>, we see that it has a very simple solution.</a:t>
            </a:r>
          </a:p>
          <a:p>
            <a:r>
              <a:rPr lang="en-US" altLang="en-US" sz="2400"/>
              <a:t>Instead of tracing the rays starting at the light source, we trace them backwards, starting at the eye. </a:t>
            </a:r>
          </a:p>
          <a:p>
            <a:r>
              <a:rPr lang="en-US" altLang="en-US" sz="2400"/>
              <a:t>Consider any point on the view window whose color we're trying to determine. Its color is given by the color of the light ray that passes through that point on the view window and reaches the eye.</a:t>
            </a:r>
          </a:p>
          <a:p>
            <a:r>
              <a:rPr lang="en-US" altLang="en-US" sz="2400"/>
              <a:t>We can just as well follow the ray backwards by starting at the eye and passing through the point on its way out into the scene.</a:t>
            </a:r>
          </a:p>
        </p:txBody>
      </p:sp>
      <p:sp>
        <p:nvSpPr>
          <p:cNvPr id="80899" name="Slide Number Placeholder 3">
            <a:extLst>
              <a:ext uri="{FF2B5EF4-FFF2-40B4-BE49-F238E27FC236}">
                <a16:creationId xmlns:a16="http://schemas.microsoft.com/office/drawing/2014/main" id="{2447747E-CA72-401F-B120-39B53D38F11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998883D6-A520-45A8-A0CF-9C642433EC31}" type="slidenum">
              <a:rPr lang="ar-SA" altLang="en-US" sz="1400"/>
              <a:pPr eaLnBrk="1" hangingPunct="1"/>
              <a:t>78</a:t>
            </a:fld>
            <a:endParaRPr lang="en-US" altLang="en-US" sz="140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Content Placeholder 2">
            <a:extLst>
              <a:ext uri="{FF2B5EF4-FFF2-40B4-BE49-F238E27FC236}">
                <a16:creationId xmlns:a16="http://schemas.microsoft.com/office/drawing/2014/main" id="{AFB0C31B-1A25-45B8-B6A9-4D6BA9D598EB}"/>
              </a:ext>
            </a:extLst>
          </p:cNvPr>
          <p:cNvSpPr>
            <a:spLocks noGrp="1"/>
          </p:cNvSpPr>
          <p:nvPr>
            <p:ph idx="1"/>
          </p:nvPr>
        </p:nvSpPr>
        <p:spPr>
          <a:xfrm>
            <a:off x="228600" y="304800"/>
            <a:ext cx="8686800" cy="6324600"/>
          </a:xfrm>
        </p:spPr>
        <p:txBody>
          <a:bodyPr/>
          <a:lstStyle/>
          <a:p>
            <a:r>
              <a:rPr lang="en-US" altLang="en-US" sz="2400"/>
              <a:t>The two rays will be identical, except for their direction: </a:t>
            </a:r>
          </a:p>
          <a:p>
            <a:r>
              <a:rPr lang="en-US" altLang="en-US" sz="2400"/>
              <a:t>if the original ray came directly </a:t>
            </a:r>
            <a:r>
              <a:rPr lang="en-US" altLang="en-US" sz="2400" i="1"/>
              <a:t>from</a:t>
            </a:r>
            <a:r>
              <a:rPr lang="en-US" altLang="en-US" sz="2400"/>
              <a:t> the light source, then the backwards ray will go directly </a:t>
            </a:r>
            <a:r>
              <a:rPr lang="en-US" altLang="en-US" sz="2400" i="1"/>
              <a:t>to</a:t>
            </a:r>
            <a:r>
              <a:rPr lang="en-US" altLang="en-US" sz="2400"/>
              <a:t> the light source; </a:t>
            </a:r>
          </a:p>
          <a:p>
            <a:r>
              <a:rPr lang="en-US" altLang="en-US" sz="2400"/>
              <a:t>if the original bounced off a table first, the backwards ray will also bounce off the table. </a:t>
            </a:r>
          </a:p>
          <a:p>
            <a:r>
              <a:rPr lang="en-US" altLang="en-US" sz="2400"/>
              <a:t>You can see this by looking at Figure 3 again and just reversing the directions of the arrows. So the backwards method does the same thing as the original method, except it doesn't waste any effort on rays that never reach the eye. </a:t>
            </a:r>
          </a:p>
          <a:p>
            <a:r>
              <a:rPr lang="en-US" altLang="en-US" sz="2400"/>
              <a:t> how ray tracing works in computer graphics. For each pixel on the view window, we define a ray that extends from the eye to that point. We follow this ray out into the scene and as it bounces off of different objects. The final color of the ray (and therefore of the corresponding pixel) is given by the colors of the objects hit by the ray as it travels through the scene. </a:t>
            </a:r>
            <a:br>
              <a:rPr lang="en-US" altLang="en-US" sz="2400"/>
            </a:br>
            <a:endParaRPr lang="en-US" altLang="en-US" sz="2400"/>
          </a:p>
        </p:txBody>
      </p:sp>
      <p:sp>
        <p:nvSpPr>
          <p:cNvPr id="81923" name="Slide Number Placeholder 3">
            <a:extLst>
              <a:ext uri="{FF2B5EF4-FFF2-40B4-BE49-F238E27FC236}">
                <a16:creationId xmlns:a16="http://schemas.microsoft.com/office/drawing/2014/main" id="{D7C3B78C-9D49-42BB-A25E-D4150AE8F2F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8FB0889C-A984-4A1F-8E6D-A352EE7D8B2F}" type="slidenum">
              <a:rPr lang="ar-SA" altLang="en-US" sz="1400"/>
              <a:pPr eaLnBrk="1" hangingPunct="1"/>
              <a:t>79</a:t>
            </a:fld>
            <a:endParaRPr lang="en-US" altLang="en-US" sz="1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5">
            <a:extLst>
              <a:ext uri="{FF2B5EF4-FFF2-40B4-BE49-F238E27FC236}">
                <a16:creationId xmlns:a16="http://schemas.microsoft.com/office/drawing/2014/main" id="{F3A56448-3267-46D9-B34A-9B79A7ED0A7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9797E894-5296-4B5B-9C71-2081E94CB162}" type="slidenum">
              <a:rPr lang="ar-SA" altLang="en-US" sz="1400"/>
              <a:pPr eaLnBrk="1" hangingPunct="1"/>
              <a:t>8</a:t>
            </a:fld>
            <a:endParaRPr lang="en-US" altLang="en-US" sz="1400"/>
          </a:p>
        </p:txBody>
      </p:sp>
      <p:sp>
        <p:nvSpPr>
          <p:cNvPr id="9219" name="Rectangle 2">
            <a:extLst>
              <a:ext uri="{FF2B5EF4-FFF2-40B4-BE49-F238E27FC236}">
                <a16:creationId xmlns:a16="http://schemas.microsoft.com/office/drawing/2014/main" id="{34183713-D9D2-4DFF-B0C8-D09880452968}"/>
              </a:ext>
            </a:extLst>
          </p:cNvPr>
          <p:cNvSpPr>
            <a:spLocks noGrp="1" noChangeArrowheads="1"/>
          </p:cNvSpPr>
          <p:nvPr>
            <p:ph type="title"/>
          </p:nvPr>
        </p:nvSpPr>
        <p:spPr>
          <a:xfrm>
            <a:off x="685800" y="76200"/>
            <a:ext cx="7772400" cy="1143000"/>
          </a:xfrm>
        </p:spPr>
        <p:txBody>
          <a:bodyPr/>
          <a:lstStyle/>
          <a:p>
            <a:pPr eaLnBrk="1" hangingPunct="1"/>
            <a:r>
              <a:rPr lang="en-US" altLang="en-US">
                <a:solidFill>
                  <a:srgbClr val="C00000"/>
                </a:solidFill>
              </a:rPr>
              <a:t>Point Light Source</a:t>
            </a:r>
          </a:p>
        </p:txBody>
      </p:sp>
      <p:sp>
        <p:nvSpPr>
          <p:cNvPr id="9220" name="Rectangle 3">
            <a:extLst>
              <a:ext uri="{FF2B5EF4-FFF2-40B4-BE49-F238E27FC236}">
                <a16:creationId xmlns:a16="http://schemas.microsoft.com/office/drawing/2014/main" id="{131867AB-7BA9-413D-8746-BA8191CF19CD}"/>
              </a:ext>
            </a:extLst>
          </p:cNvPr>
          <p:cNvSpPr>
            <a:spLocks noGrp="1" noChangeArrowheads="1"/>
          </p:cNvSpPr>
          <p:nvPr>
            <p:ph type="body" idx="1"/>
          </p:nvPr>
        </p:nvSpPr>
        <p:spPr>
          <a:xfrm>
            <a:off x="685800" y="1219200"/>
            <a:ext cx="7772400" cy="5334000"/>
          </a:xfrm>
        </p:spPr>
        <p:txBody>
          <a:bodyPr/>
          <a:lstStyle/>
          <a:p>
            <a:pPr eaLnBrk="1" hangingPunct="1"/>
            <a:r>
              <a:rPr lang="en-US" altLang="en-US" sz="2800"/>
              <a:t>The rays emitted from a point </a:t>
            </a:r>
          </a:p>
          <a:p>
            <a:pPr eaLnBrk="1" hangingPunct="1">
              <a:buFontTx/>
              <a:buNone/>
            </a:pPr>
            <a:r>
              <a:rPr lang="en-US" altLang="en-US" sz="2800"/>
              <a:t>	light radially diverge from the </a:t>
            </a:r>
          </a:p>
          <a:p>
            <a:pPr eaLnBrk="1" hangingPunct="1">
              <a:buFontTx/>
              <a:buNone/>
            </a:pPr>
            <a:r>
              <a:rPr lang="en-US" altLang="en-US" sz="2800"/>
              <a:t>	source.</a:t>
            </a:r>
          </a:p>
          <a:p>
            <a:pPr eaLnBrk="1" hangingPunct="1"/>
            <a:r>
              <a:rPr lang="en-US" altLang="en-US" sz="2800"/>
              <a:t>Approximation for sources </a:t>
            </a:r>
          </a:p>
          <a:p>
            <a:pPr eaLnBrk="1" hangingPunct="1">
              <a:buFontTx/>
              <a:buNone/>
            </a:pPr>
            <a:r>
              <a:rPr lang="en-US" altLang="en-US" sz="2800"/>
              <a:t>	that are small compared to </a:t>
            </a:r>
          </a:p>
          <a:p>
            <a:pPr eaLnBrk="1" hangingPunct="1">
              <a:buFontTx/>
              <a:buNone/>
            </a:pPr>
            <a:r>
              <a:rPr lang="en-US" altLang="en-US" sz="2800"/>
              <a:t>	the size of objects in the scene.</a:t>
            </a:r>
          </a:p>
          <a:p>
            <a:pPr eaLnBrk="1" hangingPunct="1"/>
            <a:r>
              <a:rPr lang="en-US" altLang="en-US" sz="2800"/>
              <a:t>A point light source is a fair approximation to a local light source such as a light bulb. </a:t>
            </a:r>
          </a:p>
          <a:p>
            <a:pPr eaLnBrk="1" hangingPunct="1"/>
            <a:r>
              <a:rPr lang="en-US" altLang="en-US" sz="2800"/>
              <a:t>The direction of the light to each point on a surface changes when a point light source is used. </a:t>
            </a:r>
          </a:p>
        </p:txBody>
      </p:sp>
      <p:grpSp>
        <p:nvGrpSpPr>
          <p:cNvPr id="9221" name="Group 4">
            <a:extLst>
              <a:ext uri="{FF2B5EF4-FFF2-40B4-BE49-F238E27FC236}">
                <a16:creationId xmlns:a16="http://schemas.microsoft.com/office/drawing/2014/main" id="{EFC17CA2-F280-464E-9B38-DF70E5EB59BC}"/>
              </a:ext>
            </a:extLst>
          </p:cNvPr>
          <p:cNvGrpSpPr>
            <a:grpSpLocks noChangeAspect="1"/>
          </p:cNvGrpSpPr>
          <p:nvPr/>
        </p:nvGrpSpPr>
        <p:grpSpPr bwMode="auto">
          <a:xfrm>
            <a:off x="5562600" y="1447800"/>
            <a:ext cx="3451225" cy="2682875"/>
            <a:chOff x="4568" y="6128"/>
            <a:chExt cx="2769" cy="2152"/>
          </a:xfrm>
        </p:grpSpPr>
        <p:grpSp>
          <p:nvGrpSpPr>
            <p:cNvPr id="9222" name="Group 5">
              <a:extLst>
                <a:ext uri="{FF2B5EF4-FFF2-40B4-BE49-F238E27FC236}">
                  <a16:creationId xmlns:a16="http://schemas.microsoft.com/office/drawing/2014/main" id="{FAD758FC-99F4-4D7D-85E7-1BBD81FA2076}"/>
                </a:ext>
              </a:extLst>
            </p:cNvPr>
            <p:cNvGrpSpPr>
              <a:grpSpLocks noChangeAspect="1"/>
            </p:cNvGrpSpPr>
            <p:nvPr/>
          </p:nvGrpSpPr>
          <p:grpSpPr bwMode="auto">
            <a:xfrm>
              <a:off x="5331" y="6128"/>
              <a:ext cx="1243" cy="900"/>
              <a:chOff x="4680" y="6480"/>
              <a:chExt cx="1260" cy="900"/>
            </a:xfrm>
          </p:grpSpPr>
          <p:sp>
            <p:nvSpPr>
              <p:cNvPr id="9224" name="Line 6">
                <a:extLst>
                  <a:ext uri="{FF2B5EF4-FFF2-40B4-BE49-F238E27FC236}">
                    <a16:creationId xmlns:a16="http://schemas.microsoft.com/office/drawing/2014/main" id="{54E7B2DF-2E22-44D7-92B2-768798118E52}"/>
                  </a:ext>
                </a:extLst>
              </p:cNvPr>
              <p:cNvSpPr>
                <a:spLocks noChangeAspect="1" noChangeShapeType="1"/>
              </p:cNvSpPr>
              <p:nvPr/>
            </p:nvSpPr>
            <p:spPr bwMode="auto">
              <a:xfrm>
                <a:off x="5400" y="7020"/>
                <a:ext cx="180" cy="36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9225" name="Line 7">
                <a:extLst>
                  <a:ext uri="{FF2B5EF4-FFF2-40B4-BE49-F238E27FC236}">
                    <a16:creationId xmlns:a16="http://schemas.microsoft.com/office/drawing/2014/main" id="{54537E09-47C8-41CE-9537-9C40CB76CB05}"/>
                  </a:ext>
                </a:extLst>
              </p:cNvPr>
              <p:cNvSpPr>
                <a:spLocks noChangeAspect="1" noChangeShapeType="1"/>
              </p:cNvSpPr>
              <p:nvPr/>
            </p:nvSpPr>
            <p:spPr bwMode="auto">
              <a:xfrm flipH="1" flipV="1">
                <a:off x="4860" y="6480"/>
                <a:ext cx="360" cy="36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9226" name="Line 8">
                <a:extLst>
                  <a:ext uri="{FF2B5EF4-FFF2-40B4-BE49-F238E27FC236}">
                    <a16:creationId xmlns:a16="http://schemas.microsoft.com/office/drawing/2014/main" id="{9892695F-5F99-4FB9-B81F-00C2B977FE70}"/>
                  </a:ext>
                </a:extLst>
              </p:cNvPr>
              <p:cNvSpPr>
                <a:spLocks noChangeAspect="1" noChangeShapeType="1"/>
              </p:cNvSpPr>
              <p:nvPr/>
            </p:nvSpPr>
            <p:spPr bwMode="auto">
              <a:xfrm flipV="1">
                <a:off x="5400" y="6480"/>
                <a:ext cx="180" cy="36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9227" name="Line 9">
                <a:extLst>
                  <a:ext uri="{FF2B5EF4-FFF2-40B4-BE49-F238E27FC236}">
                    <a16:creationId xmlns:a16="http://schemas.microsoft.com/office/drawing/2014/main" id="{F7244A52-22A0-455C-AB96-EA4910F1EB3E}"/>
                  </a:ext>
                </a:extLst>
              </p:cNvPr>
              <p:cNvSpPr>
                <a:spLocks noChangeAspect="1" noChangeShapeType="1"/>
              </p:cNvSpPr>
              <p:nvPr/>
            </p:nvSpPr>
            <p:spPr bwMode="auto">
              <a:xfrm>
                <a:off x="5400" y="7020"/>
                <a:ext cx="54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9228" name="Line 10">
                <a:extLst>
                  <a:ext uri="{FF2B5EF4-FFF2-40B4-BE49-F238E27FC236}">
                    <a16:creationId xmlns:a16="http://schemas.microsoft.com/office/drawing/2014/main" id="{68F7C7DC-FC34-4B26-9C00-226250933BB2}"/>
                  </a:ext>
                </a:extLst>
              </p:cNvPr>
              <p:cNvSpPr>
                <a:spLocks noChangeAspect="1" noChangeShapeType="1"/>
              </p:cNvSpPr>
              <p:nvPr/>
            </p:nvSpPr>
            <p:spPr bwMode="auto">
              <a:xfrm flipH="1">
                <a:off x="4860" y="7020"/>
                <a:ext cx="360" cy="36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9229" name="Line 11">
                <a:extLst>
                  <a:ext uri="{FF2B5EF4-FFF2-40B4-BE49-F238E27FC236}">
                    <a16:creationId xmlns:a16="http://schemas.microsoft.com/office/drawing/2014/main" id="{D18F2E0C-9DE9-423A-82ED-472D1C08071E}"/>
                  </a:ext>
                </a:extLst>
              </p:cNvPr>
              <p:cNvSpPr>
                <a:spLocks noChangeAspect="1" noChangeShapeType="1"/>
              </p:cNvSpPr>
              <p:nvPr/>
            </p:nvSpPr>
            <p:spPr bwMode="auto">
              <a:xfrm flipH="1">
                <a:off x="4680" y="7020"/>
                <a:ext cx="54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9230" name="Line 12">
                <a:extLst>
                  <a:ext uri="{FF2B5EF4-FFF2-40B4-BE49-F238E27FC236}">
                    <a16:creationId xmlns:a16="http://schemas.microsoft.com/office/drawing/2014/main" id="{607D5351-9788-4724-BB55-0D7C2BF3A22A}"/>
                  </a:ext>
                </a:extLst>
              </p:cNvPr>
              <p:cNvSpPr>
                <a:spLocks noChangeAspect="1" noChangeShapeType="1"/>
              </p:cNvSpPr>
              <p:nvPr/>
            </p:nvSpPr>
            <p:spPr bwMode="auto">
              <a:xfrm flipV="1">
                <a:off x="5220" y="6660"/>
                <a:ext cx="540" cy="36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9231" name="Oval 13">
                <a:extLst>
                  <a:ext uri="{FF2B5EF4-FFF2-40B4-BE49-F238E27FC236}">
                    <a16:creationId xmlns:a16="http://schemas.microsoft.com/office/drawing/2014/main" id="{E790EED7-C3D0-4D6A-BCB1-A9DC74C79652}"/>
                  </a:ext>
                </a:extLst>
              </p:cNvPr>
              <p:cNvSpPr>
                <a:spLocks noChangeAspect="1" noChangeArrowheads="1"/>
              </p:cNvSpPr>
              <p:nvPr/>
            </p:nvSpPr>
            <p:spPr bwMode="auto">
              <a:xfrm>
                <a:off x="5220" y="6840"/>
                <a:ext cx="180" cy="180"/>
              </a:xfrm>
              <a:prstGeom prst="ellipse">
                <a:avLst/>
              </a:prstGeom>
              <a:solidFill>
                <a:srgbClr val="FF000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endParaRPr lang="en-US" altLang="en-US"/>
              </a:p>
            </p:txBody>
          </p:sp>
        </p:grpSp>
        <p:sp>
          <p:nvSpPr>
            <p:cNvPr id="9223" name="Text Box 14">
              <a:extLst>
                <a:ext uri="{FF2B5EF4-FFF2-40B4-BE49-F238E27FC236}">
                  <a16:creationId xmlns:a16="http://schemas.microsoft.com/office/drawing/2014/main" id="{7CA5D15F-2E14-451A-BD18-B692D35CF5EC}"/>
                </a:ext>
              </a:extLst>
            </p:cNvPr>
            <p:cNvSpPr txBox="1">
              <a:spLocks noChangeAspect="1" noChangeArrowheads="1"/>
            </p:cNvSpPr>
            <p:nvPr/>
          </p:nvSpPr>
          <p:spPr bwMode="auto">
            <a:xfrm>
              <a:off x="4568" y="7200"/>
              <a:ext cx="2769" cy="10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ctr"/>
              <a:r>
                <a:rPr lang="en-US" altLang="en-US" sz="1200" b="1"/>
                <a:t>Fig. 2</a:t>
              </a:r>
            </a:p>
            <a:p>
              <a:pPr algn="ctr"/>
              <a:r>
                <a:rPr lang="en-US" altLang="en-US" sz="1200"/>
                <a:t>Diverging ray paths from a point light source.</a:t>
              </a:r>
            </a:p>
            <a:p>
              <a:endParaRPr lang="en-US" altLang="en-US" sz="1200" b="1"/>
            </a:p>
          </p:txBody>
        </p:sp>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Number Placeholder 3">
            <a:extLst>
              <a:ext uri="{FF2B5EF4-FFF2-40B4-BE49-F238E27FC236}">
                <a16:creationId xmlns:a16="http://schemas.microsoft.com/office/drawing/2014/main" id="{48B324D6-AC67-45EC-89F3-918BBCAEDC5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284C1B7B-FFEA-4151-AC43-2BF2F157AF41}" type="slidenum">
              <a:rPr lang="ar-SA" altLang="en-US" sz="1400"/>
              <a:pPr eaLnBrk="1" hangingPunct="1"/>
              <a:t>80</a:t>
            </a:fld>
            <a:endParaRPr lang="en-US" altLang="en-US" sz="1400"/>
          </a:p>
        </p:txBody>
      </p:sp>
      <p:pic>
        <p:nvPicPr>
          <p:cNvPr id="82947" name="Picture 2">
            <a:extLst>
              <a:ext uri="{FF2B5EF4-FFF2-40B4-BE49-F238E27FC236}">
                <a16:creationId xmlns:a16="http://schemas.microsoft.com/office/drawing/2014/main" id="{ED093397-25DA-47AE-9BAA-C54C612A080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04800" y="3810000"/>
            <a:ext cx="8594725" cy="2438400"/>
          </a:xfrm>
          <a:noFill/>
        </p:spPr>
      </p:pic>
      <p:sp>
        <p:nvSpPr>
          <p:cNvPr id="82948" name="Rectangle 5">
            <a:extLst>
              <a:ext uri="{FF2B5EF4-FFF2-40B4-BE49-F238E27FC236}">
                <a16:creationId xmlns:a16="http://schemas.microsoft.com/office/drawing/2014/main" id="{27E2A6C2-ED65-4C9D-AC75-99D1C964411E}"/>
              </a:ext>
            </a:extLst>
          </p:cNvPr>
          <p:cNvSpPr>
            <a:spLocks noChangeArrowheads="1"/>
          </p:cNvSpPr>
          <p:nvPr/>
        </p:nvSpPr>
        <p:spPr bwMode="auto">
          <a:xfrm>
            <a:off x="228600" y="228600"/>
            <a:ext cx="86868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r>
              <a:rPr lang="en-US" altLang="en-US" sz="2000"/>
              <a:t>Just as in the light-source-to-eye method it might take a very large number of bounces before the ray ever hits the eye, in backwards method it might take many bounces before the ray every hits the light. </a:t>
            </a:r>
          </a:p>
          <a:p>
            <a:pPr eaLnBrk="1" hangingPunct="1"/>
            <a:r>
              <a:rPr lang="en-US" altLang="en-US" sz="2000"/>
              <a:t>Since we need to establish some limit on the number of bounces to follow the ray on, we make the following approximation: every time a ray hits an object, we follow a single new ray from the point of intersection </a:t>
            </a:r>
            <a:r>
              <a:rPr lang="en-US" altLang="en-US" sz="2000" i="1"/>
              <a:t>directly towards</a:t>
            </a:r>
            <a:r>
              <a:rPr lang="en-US" altLang="en-US" sz="2000"/>
              <a:t> the light source</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a:extLst>
              <a:ext uri="{FF2B5EF4-FFF2-40B4-BE49-F238E27FC236}">
                <a16:creationId xmlns:a16="http://schemas.microsoft.com/office/drawing/2014/main" id="{D7CE9E09-14B9-486E-BFB2-65C2746F33E9}"/>
              </a:ext>
            </a:extLst>
          </p:cNvPr>
          <p:cNvSpPr>
            <a:spLocks noGrp="1"/>
          </p:cNvSpPr>
          <p:nvPr>
            <p:ph type="title"/>
          </p:nvPr>
        </p:nvSpPr>
        <p:spPr>
          <a:xfrm>
            <a:off x="609600" y="228600"/>
            <a:ext cx="7772400" cy="381000"/>
          </a:xfrm>
        </p:spPr>
        <p:txBody>
          <a:bodyPr/>
          <a:lstStyle/>
          <a:p>
            <a:r>
              <a:rPr lang="en-US" altLang="en-US" sz="3600" b="1">
                <a:solidFill>
                  <a:schemeClr val="tx1"/>
                </a:solidFill>
              </a:rPr>
              <a:t>Types of Ray Tracing</a:t>
            </a:r>
            <a:endParaRPr lang="en-US" altLang="en-US" sz="3600"/>
          </a:p>
        </p:txBody>
      </p:sp>
      <p:sp>
        <p:nvSpPr>
          <p:cNvPr id="3" name="Content Placeholder 2">
            <a:extLst>
              <a:ext uri="{FF2B5EF4-FFF2-40B4-BE49-F238E27FC236}">
                <a16:creationId xmlns:a16="http://schemas.microsoft.com/office/drawing/2014/main" id="{891B843F-6076-4863-BAEF-99414204FB83}"/>
              </a:ext>
            </a:extLst>
          </p:cNvPr>
          <p:cNvSpPr>
            <a:spLocks noGrp="1"/>
          </p:cNvSpPr>
          <p:nvPr>
            <p:ph idx="1"/>
          </p:nvPr>
        </p:nvSpPr>
        <p:spPr>
          <a:xfrm>
            <a:off x="228600" y="838200"/>
            <a:ext cx="8610600" cy="5791200"/>
          </a:xfrm>
        </p:spPr>
        <p:txBody>
          <a:bodyPr/>
          <a:lstStyle/>
          <a:p>
            <a:pPr>
              <a:defRPr/>
            </a:pPr>
            <a:r>
              <a:rPr lang="en-US" dirty="0">
                <a:solidFill>
                  <a:schemeClr val="tx1">
                    <a:lumMod val="85000"/>
                    <a:lumOff val="15000"/>
                  </a:schemeClr>
                </a:solidFill>
              </a:rPr>
              <a:t>Forward Ray Tracing</a:t>
            </a:r>
          </a:p>
          <a:p>
            <a:pPr lvl="1">
              <a:defRPr/>
            </a:pPr>
            <a:r>
              <a:rPr lang="en-US" sz="2000" dirty="0"/>
              <a:t>Forward ray tracing follows the light particles (photons) from the light source to the object.  </a:t>
            </a:r>
          </a:p>
          <a:p>
            <a:pPr lvl="1">
              <a:defRPr/>
            </a:pPr>
            <a:r>
              <a:rPr lang="en-US" sz="2000" dirty="0"/>
              <a:t>Although forward ray tracing can most accurately determine the coloring of each object, it is highly inefficient.  </a:t>
            </a:r>
          </a:p>
          <a:p>
            <a:pPr lvl="1">
              <a:defRPr/>
            </a:pPr>
            <a:r>
              <a:rPr lang="en-US" sz="2000" dirty="0"/>
              <a:t>This is because many rays from the light source never come through the view plane and into the eye.  </a:t>
            </a:r>
          </a:p>
          <a:p>
            <a:pPr lvl="1">
              <a:defRPr/>
            </a:pPr>
            <a:r>
              <a:rPr lang="en-US" sz="2000" dirty="0"/>
              <a:t>Tracking every light ray from the light source down means that many rays will go to waste because they never contribute to the final image as seen from the eye.  </a:t>
            </a:r>
          </a:p>
          <a:p>
            <a:pPr lvl="1">
              <a:defRPr/>
            </a:pPr>
            <a:r>
              <a:rPr lang="en-US" sz="2000" dirty="0"/>
              <a:t>Forward ray tracing is also known as light ray tracing and photon tracing. </a:t>
            </a:r>
            <a:endParaRPr lang="en-US" sz="2000" dirty="0">
              <a:solidFill>
                <a:schemeClr val="tx1">
                  <a:lumMod val="85000"/>
                  <a:lumOff val="15000"/>
                </a:schemeClr>
              </a:solidFill>
              <a:ea typeface="+mn-ea"/>
            </a:endParaRPr>
          </a:p>
        </p:txBody>
      </p:sp>
      <p:sp>
        <p:nvSpPr>
          <p:cNvPr id="83972" name="Slide Number Placeholder 3">
            <a:extLst>
              <a:ext uri="{FF2B5EF4-FFF2-40B4-BE49-F238E27FC236}">
                <a16:creationId xmlns:a16="http://schemas.microsoft.com/office/drawing/2014/main" id="{9DBCEA7F-9D07-4563-9D32-76D8B0BB702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A7389C1D-7F6B-49BE-8DE5-0E8232A2C31F}" type="slidenum">
              <a:rPr lang="ar-SA" altLang="en-US" sz="1400"/>
              <a:pPr eaLnBrk="1" hangingPunct="1"/>
              <a:t>81</a:t>
            </a:fld>
            <a:endParaRPr lang="en-US" altLang="en-US" sz="140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97B9EA-789D-48CF-9A30-852EAA683D23}"/>
              </a:ext>
            </a:extLst>
          </p:cNvPr>
          <p:cNvSpPr>
            <a:spLocks noGrp="1"/>
          </p:cNvSpPr>
          <p:nvPr>
            <p:ph idx="1"/>
          </p:nvPr>
        </p:nvSpPr>
        <p:spPr>
          <a:xfrm>
            <a:off x="228600" y="228600"/>
            <a:ext cx="8686800" cy="1295400"/>
          </a:xfrm>
        </p:spPr>
        <p:txBody>
          <a:bodyPr/>
          <a:lstStyle/>
          <a:p>
            <a:pPr>
              <a:defRPr/>
            </a:pPr>
            <a:endParaRPr lang="en-US" dirty="0">
              <a:solidFill>
                <a:schemeClr val="tx1">
                  <a:lumMod val="85000"/>
                  <a:lumOff val="15000"/>
                </a:schemeClr>
              </a:solidFill>
            </a:endParaRPr>
          </a:p>
          <a:p>
            <a:pPr>
              <a:defRPr/>
            </a:pPr>
            <a:endParaRPr lang="en-US" dirty="0"/>
          </a:p>
        </p:txBody>
      </p:sp>
      <p:sp>
        <p:nvSpPr>
          <p:cNvPr id="84995" name="Slide Number Placeholder 3">
            <a:extLst>
              <a:ext uri="{FF2B5EF4-FFF2-40B4-BE49-F238E27FC236}">
                <a16:creationId xmlns:a16="http://schemas.microsoft.com/office/drawing/2014/main" id="{0AA14D5F-1B46-4500-AE90-33DA6F7E662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3732214D-32DA-4E58-BC41-C89B8B3C6CA5}" type="slidenum">
              <a:rPr lang="ar-SA" altLang="en-US" sz="1400"/>
              <a:pPr eaLnBrk="1" hangingPunct="1"/>
              <a:t>82</a:t>
            </a:fld>
            <a:endParaRPr lang="en-US" altLang="en-US" sz="1400"/>
          </a:p>
        </p:txBody>
      </p:sp>
      <p:pic>
        <p:nvPicPr>
          <p:cNvPr id="84996" name="Picture 2">
            <a:extLst>
              <a:ext uri="{FF2B5EF4-FFF2-40B4-BE49-F238E27FC236}">
                <a16:creationId xmlns:a16="http://schemas.microsoft.com/office/drawing/2014/main" id="{ED853147-2EFC-4BE5-9F63-60F25813BF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38" y="1147763"/>
            <a:ext cx="7400925" cy="456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07D275-C74C-43C1-B6A9-8A8EE92C3D75}"/>
              </a:ext>
            </a:extLst>
          </p:cNvPr>
          <p:cNvSpPr>
            <a:spLocks noGrp="1"/>
          </p:cNvSpPr>
          <p:nvPr>
            <p:ph idx="1"/>
          </p:nvPr>
        </p:nvSpPr>
        <p:spPr>
          <a:xfrm>
            <a:off x="228600" y="228600"/>
            <a:ext cx="8686800" cy="6400800"/>
          </a:xfrm>
        </p:spPr>
        <p:txBody>
          <a:bodyPr/>
          <a:lstStyle/>
          <a:p>
            <a:pPr>
              <a:defRPr/>
            </a:pPr>
            <a:r>
              <a:rPr lang="en-US" dirty="0">
                <a:solidFill>
                  <a:schemeClr val="tx1">
                    <a:lumMod val="85000"/>
                    <a:lumOff val="15000"/>
                  </a:schemeClr>
                </a:solidFill>
              </a:rPr>
              <a:t>Backward Ray Tracing</a:t>
            </a:r>
          </a:p>
          <a:p>
            <a:pPr lvl="1">
              <a:defRPr/>
            </a:pPr>
            <a:r>
              <a:rPr lang="en-US" sz="2000" dirty="0"/>
              <a:t>To make ray tracing more efficient, the method of backward ray tracing is introduced.  </a:t>
            </a:r>
          </a:p>
          <a:p>
            <a:pPr lvl="1">
              <a:defRPr/>
            </a:pPr>
            <a:r>
              <a:rPr lang="en-US" sz="2000" dirty="0"/>
              <a:t>In backward ray tracing, an eye ray is created at the eye; it passes through the view plane and on into the world.  </a:t>
            </a:r>
          </a:p>
          <a:p>
            <a:pPr lvl="1">
              <a:defRPr/>
            </a:pPr>
            <a:r>
              <a:rPr lang="en-US" sz="2000" dirty="0"/>
              <a:t>The first object the eye ray hits is the object that will be visible from that point of the view plane.  </a:t>
            </a:r>
          </a:p>
          <a:p>
            <a:pPr lvl="1">
              <a:defRPr/>
            </a:pPr>
            <a:r>
              <a:rPr lang="en-US" sz="2000" dirty="0"/>
              <a:t>After the ray tracer allows that light ray to bounce around, it figures out the exact coloring and shading of that point in the view plane and displays it on the corresponding pixel on the computer monitor screen.</a:t>
            </a:r>
            <a:endParaRPr lang="en-US" sz="2000" dirty="0">
              <a:solidFill>
                <a:schemeClr val="tx1">
                  <a:lumMod val="85000"/>
                  <a:lumOff val="15000"/>
                </a:schemeClr>
              </a:solidFill>
              <a:ea typeface="+mn-ea"/>
            </a:endParaRPr>
          </a:p>
          <a:p>
            <a:pPr>
              <a:defRPr/>
            </a:pPr>
            <a:endParaRPr lang="en-US" dirty="0"/>
          </a:p>
        </p:txBody>
      </p:sp>
      <p:sp>
        <p:nvSpPr>
          <p:cNvPr id="86019" name="Slide Number Placeholder 3">
            <a:extLst>
              <a:ext uri="{FF2B5EF4-FFF2-40B4-BE49-F238E27FC236}">
                <a16:creationId xmlns:a16="http://schemas.microsoft.com/office/drawing/2014/main" id="{06B7BCC2-FB39-45F3-8BD2-71B41ED30B4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3FD98269-EFBD-41E9-A56F-FE2DE4FACD66}" type="slidenum">
              <a:rPr lang="ar-SA" altLang="en-US" sz="1400"/>
              <a:pPr eaLnBrk="1" hangingPunct="1"/>
              <a:t>83</a:t>
            </a:fld>
            <a:endParaRPr lang="en-US" altLang="en-US" sz="140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4FAD27-9D5D-4332-AF43-45C75071D065}"/>
              </a:ext>
            </a:extLst>
          </p:cNvPr>
          <p:cNvSpPr>
            <a:spLocks noGrp="1"/>
          </p:cNvSpPr>
          <p:nvPr>
            <p:ph idx="1"/>
          </p:nvPr>
        </p:nvSpPr>
        <p:spPr>
          <a:xfrm>
            <a:off x="228600" y="381000"/>
            <a:ext cx="8686800" cy="6172200"/>
          </a:xfrm>
        </p:spPr>
        <p:txBody>
          <a:bodyPr/>
          <a:lstStyle/>
          <a:p>
            <a:pPr>
              <a:defRPr/>
            </a:pPr>
            <a:r>
              <a:rPr lang="en-US" dirty="0">
                <a:solidFill>
                  <a:schemeClr val="tx1">
                    <a:lumMod val="85000"/>
                    <a:lumOff val="15000"/>
                  </a:schemeClr>
                </a:solidFill>
              </a:rPr>
              <a:t>Hybrid Ray Tracing:-</a:t>
            </a:r>
          </a:p>
          <a:p>
            <a:pPr lvl="1">
              <a:defRPr/>
            </a:pPr>
            <a:r>
              <a:rPr lang="en-US" sz="2000" dirty="0"/>
              <a:t>Since both forward ray tracing and backward ray tracing have their drawbacks, recent research tries to develop hybrid solutions that will compromise speed and accuracy.  </a:t>
            </a:r>
          </a:p>
          <a:p>
            <a:pPr lvl="1">
              <a:defRPr/>
            </a:pPr>
            <a:r>
              <a:rPr lang="en-US" sz="2000" dirty="0"/>
              <a:t>In these hybrid solutions, only certain levels of forward ray tracing is performed.  </a:t>
            </a:r>
          </a:p>
          <a:p>
            <a:pPr lvl="1">
              <a:defRPr/>
            </a:pPr>
            <a:r>
              <a:rPr lang="en-US" sz="2000" dirty="0"/>
              <a:t>The algorithm records the data, then goes on to perform backward ray tracing.  </a:t>
            </a:r>
          </a:p>
          <a:p>
            <a:pPr lvl="1">
              <a:defRPr/>
            </a:pPr>
            <a:r>
              <a:rPr lang="en-US" sz="2000" dirty="0"/>
              <a:t>The final coloring of the scene takes both the backward ray tracing and the forward ray tracing calculations into account. </a:t>
            </a:r>
            <a:endParaRPr lang="en-US" sz="2000" dirty="0">
              <a:solidFill>
                <a:schemeClr val="tx1">
                  <a:lumMod val="85000"/>
                  <a:lumOff val="15000"/>
                </a:schemeClr>
              </a:solidFill>
              <a:ea typeface="+mn-ea"/>
            </a:endParaRPr>
          </a:p>
          <a:p>
            <a:pPr>
              <a:defRPr/>
            </a:pPr>
            <a:endParaRPr lang="en-US" dirty="0"/>
          </a:p>
        </p:txBody>
      </p:sp>
      <p:sp>
        <p:nvSpPr>
          <p:cNvPr id="87043" name="Slide Number Placeholder 3">
            <a:extLst>
              <a:ext uri="{FF2B5EF4-FFF2-40B4-BE49-F238E27FC236}">
                <a16:creationId xmlns:a16="http://schemas.microsoft.com/office/drawing/2014/main" id="{57A0D5ED-97CF-48C1-8182-3481A856829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3DAC8E69-5678-4D27-8889-2F55CDE2E64D}" type="slidenum">
              <a:rPr lang="ar-SA" altLang="en-US" sz="1400"/>
              <a:pPr eaLnBrk="1" hangingPunct="1"/>
              <a:t>84</a:t>
            </a:fld>
            <a:endParaRPr lang="en-US" altLang="en-US" sz="140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5" descr="First">
            <a:extLst>
              <a:ext uri="{FF2B5EF4-FFF2-40B4-BE49-F238E27FC236}">
                <a16:creationId xmlns:a16="http://schemas.microsoft.com/office/drawing/2014/main" id="{33DFC662-A634-490B-8682-25003B7DFC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533400"/>
            <a:ext cx="6315075"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5" descr="FirstJpg">
            <a:extLst>
              <a:ext uri="{FF2B5EF4-FFF2-40B4-BE49-F238E27FC236}">
                <a16:creationId xmlns:a16="http://schemas.microsoft.com/office/drawing/2014/main" id="{5391A446-C75E-4B5C-9286-D99F8A2997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81000"/>
            <a:ext cx="76962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Content Placeholder 4" descr="875px-Ray_trace_diagram.svg.png">
            <a:extLst>
              <a:ext uri="{FF2B5EF4-FFF2-40B4-BE49-F238E27FC236}">
                <a16:creationId xmlns:a16="http://schemas.microsoft.com/office/drawing/2014/main" id="{9244C113-5845-458B-AEE7-B45785E377D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09600" y="838200"/>
            <a:ext cx="7875588" cy="4800600"/>
          </a:xfrm>
        </p:spPr>
      </p:pic>
      <p:sp>
        <p:nvSpPr>
          <p:cNvPr id="90115" name="Slide Number Placeholder 3">
            <a:extLst>
              <a:ext uri="{FF2B5EF4-FFF2-40B4-BE49-F238E27FC236}">
                <a16:creationId xmlns:a16="http://schemas.microsoft.com/office/drawing/2014/main" id="{D75C9BD2-262E-4635-AB11-E5EA4C0FD80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3F4D3439-AF68-48EA-BBD6-817B591B0276}" type="slidenum">
              <a:rPr lang="ar-SA" altLang="en-US" sz="1400"/>
              <a:pPr eaLnBrk="1" hangingPunct="1"/>
              <a:t>87</a:t>
            </a:fld>
            <a:endParaRPr lang="en-US" altLang="en-US" sz="1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5">
            <a:extLst>
              <a:ext uri="{FF2B5EF4-FFF2-40B4-BE49-F238E27FC236}">
                <a16:creationId xmlns:a16="http://schemas.microsoft.com/office/drawing/2014/main" id="{D22A7198-CE04-4FC2-A903-5F140E16F59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fld id="{CA898F32-CF13-4B77-A168-E343FCBBAE9C}" type="slidenum">
              <a:rPr lang="ar-SA" altLang="en-US" sz="1400"/>
              <a:pPr eaLnBrk="1" hangingPunct="1"/>
              <a:t>9</a:t>
            </a:fld>
            <a:endParaRPr lang="en-US" altLang="en-US" sz="1400"/>
          </a:p>
        </p:txBody>
      </p:sp>
      <p:sp>
        <p:nvSpPr>
          <p:cNvPr id="10243" name="Rectangle 2">
            <a:extLst>
              <a:ext uri="{FF2B5EF4-FFF2-40B4-BE49-F238E27FC236}">
                <a16:creationId xmlns:a16="http://schemas.microsoft.com/office/drawing/2014/main" id="{67C67AE5-398C-4A76-B4AE-6D0FE9C4C30B}"/>
              </a:ext>
            </a:extLst>
          </p:cNvPr>
          <p:cNvSpPr>
            <a:spLocks noGrp="1" noChangeArrowheads="1"/>
          </p:cNvSpPr>
          <p:nvPr>
            <p:ph type="title"/>
          </p:nvPr>
        </p:nvSpPr>
        <p:spPr>
          <a:xfrm>
            <a:off x="685800" y="76200"/>
            <a:ext cx="7772400" cy="1143000"/>
          </a:xfrm>
        </p:spPr>
        <p:txBody>
          <a:bodyPr/>
          <a:lstStyle/>
          <a:p>
            <a:pPr eaLnBrk="1" hangingPunct="1"/>
            <a:r>
              <a:rPr lang="en-US" altLang="en-US">
                <a:solidFill>
                  <a:srgbClr val="C00000"/>
                </a:solidFill>
              </a:rPr>
              <a:t>Distributed Light Source </a:t>
            </a:r>
          </a:p>
        </p:txBody>
      </p:sp>
      <p:sp>
        <p:nvSpPr>
          <p:cNvPr id="10244" name="Rectangle 3">
            <a:extLst>
              <a:ext uri="{FF2B5EF4-FFF2-40B4-BE49-F238E27FC236}">
                <a16:creationId xmlns:a16="http://schemas.microsoft.com/office/drawing/2014/main" id="{2C4D68B3-5F52-418E-A140-0E7BB0F49182}"/>
              </a:ext>
            </a:extLst>
          </p:cNvPr>
          <p:cNvSpPr>
            <a:spLocks noGrp="1" noChangeArrowheads="1"/>
          </p:cNvSpPr>
          <p:nvPr>
            <p:ph type="body" idx="1"/>
          </p:nvPr>
        </p:nvSpPr>
        <p:spPr>
          <a:xfrm>
            <a:off x="685800" y="1219200"/>
            <a:ext cx="7772400" cy="5334000"/>
          </a:xfrm>
        </p:spPr>
        <p:txBody>
          <a:bodyPr/>
          <a:lstStyle/>
          <a:p>
            <a:pPr eaLnBrk="1" hangingPunct="1"/>
            <a:r>
              <a:rPr lang="en-US" altLang="en-US" sz="2800"/>
              <a:t>A nearby source, such as </a:t>
            </a:r>
          </a:p>
          <a:p>
            <a:pPr eaLnBrk="1" hangingPunct="1">
              <a:buFontTx/>
              <a:buNone/>
            </a:pPr>
            <a:r>
              <a:rPr lang="en-US" altLang="en-US" sz="2800"/>
              <a:t>	the long fluorescent light.</a:t>
            </a:r>
          </a:p>
          <a:p>
            <a:pPr eaLnBrk="1" hangingPunct="1"/>
            <a:r>
              <a:rPr lang="en-US" altLang="en-US" sz="2800"/>
              <a:t>All of the rays from a </a:t>
            </a:r>
          </a:p>
          <a:p>
            <a:pPr eaLnBrk="1" hangingPunct="1">
              <a:buFontTx/>
              <a:buNone/>
            </a:pPr>
            <a:r>
              <a:rPr lang="en-US" altLang="en-US" sz="2800"/>
              <a:t>	directional/distributed </a:t>
            </a:r>
          </a:p>
          <a:p>
            <a:pPr eaLnBrk="1" hangingPunct="1">
              <a:buFontTx/>
              <a:buNone/>
            </a:pPr>
            <a:r>
              <a:rPr lang="en-US" altLang="en-US" sz="2800"/>
              <a:t>	light source have the </a:t>
            </a:r>
          </a:p>
          <a:p>
            <a:pPr eaLnBrk="1" hangingPunct="1">
              <a:buFontTx/>
              <a:buNone/>
            </a:pPr>
            <a:r>
              <a:rPr lang="en-US" altLang="en-US" sz="2800"/>
              <a:t>	same direction, and no </a:t>
            </a:r>
          </a:p>
          <a:p>
            <a:pPr eaLnBrk="1" hangingPunct="1">
              <a:buFontTx/>
              <a:buNone/>
            </a:pPr>
            <a:r>
              <a:rPr lang="en-US" altLang="en-US" sz="2800"/>
              <a:t>	point of origin. </a:t>
            </a:r>
          </a:p>
          <a:p>
            <a:pPr eaLnBrk="1" hangingPunct="1"/>
            <a:r>
              <a:rPr lang="en-US" altLang="en-US" sz="2800"/>
              <a:t>It is as if the light source was infinitely far away from the surface that it is illuminating(bright). </a:t>
            </a:r>
          </a:p>
          <a:p>
            <a:pPr eaLnBrk="1" hangingPunct="1"/>
            <a:r>
              <a:rPr lang="en-US" altLang="en-US" sz="2800"/>
              <a:t>Sunlight is an example of an infinite light source.  </a:t>
            </a:r>
          </a:p>
        </p:txBody>
      </p:sp>
      <p:grpSp>
        <p:nvGrpSpPr>
          <p:cNvPr id="10245" name="Group 15">
            <a:extLst>
              <a:ext uri="{FF2B5EF4-FFF2-40B4-BE49-F238E27FC236}">
                <a16:creationId xmlns:a16="http://schemas.microsoft.com/office/drawing/2014/main" id="{68039A8E-0DB7-4873-AAE1-2725DB04A675}"/>
              </a:ext>
            </a:extLst>
          </p:cNvPr>
          <p:cNvGrpSpPr>
            <a:grpSpLocks noChangeAspect="1"/>
          </p:cNvGrpSpPr>
          <p:nvPr/>
        </p:nvGrpSpPr>
        <p:grpSpPr bwMode="auto">
          <a:xfrm>
            <a:off x="5029200" y="1660525"/>
            <a:ext cx="3689350" cy="2682875"/>
            <a:chOff x="2520" y="9000"/>
            <a:chExt cx="3960" cy="2880"/>
          </a:xfrm>
        </p:grpSpPr>
        <p:grpSp>
          <p:nvGrpSpPr>
            <p:cNvPr id="10246" name="Group 16">
              <a:extLst>
                <a:ext uri="{FF2B5EF4-FFF2-40B4-BE49-F238E27FC236}">
                  <a16:creationId xmlns:a16="http://schemas.microsoft.com/office/drawing/2014/main" id="{1E46073C-EB2B-4C43-902A-1CD453D73D5C}"/>
                </a:ext>
              </a:extLst>
            </p:cNvPr>
            <p:cNvGrpSpPr>
              <a:grpSpLocks noChangeAspect="1"/>
            </p:cNvGrpSpPr>
            <p:nvPr/>
          </p:nvGrpSpPr>
          <p:grpSpPr bwMode="auto">
            <a:xfrm>
              <a:off x="3396" y="9000"/>
              <a:ext cx="2843" cy="1624"/>
              <a:chOff x="3396" y="9000"/>
              <a:chExt cx="2843" cy="1624"/>
            </a:xfrm>
          </p:grpSpPr>
          <p:sp>
            <p:nvSpPr>
              <p:cNvPr id="10248" name="AutoShape 17">
                <a:extLst>
                  <a:ext uri="{FF2B5EF4-FFF2-40B4-BE49-F238E27FC236}">
                    <a16:creationId xmlns:a16="http://schemas.microsoft.com/office/drawing/2014/main" id="{8A5235D6-B1A7-4792-B375-F82E05093611}"/>
                  </a:ext>
                </a:extLst>
              </p:cNvPr>
              <p:cNvSpPr>
                <a:spLocks noChangeAspect="1" noChangeArrowheads="1"/>
              </p:cNvSpPr>
              <p:nvPr/>
            </p:nvSpPr>
            <p:spPr bwMode="auto">
              <a:xfrm rot="791690">
                <a:off x="3396" y="9537"/>
                <a:ext cx="540" cy="1080"/>
              </a:xfrm>
              <a:prstGeom prst="triangle">
                <a:avLst>
                  <a:gd name="adj" fmla="val 59963"/>
                </a:avLst>
              </a:prstGeom>
              <a:solidFill>
                <a:srgbClr val="C0C0C0"/>
              </a:solidFill>
              <a:ln w="9525">
                <a:solidFill>
                  <a:srgbClr val="000000"/>
                </a:solidFill>
                <a:miter lim="800000"/>
                <a:headEnd/>
                <a:tailEnd/>
              </a:ln>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endParaRPr lang="en-US" altLang="en-US"/>
              </a:p>
            </p:txBody>
          </p:sp>
          <p:sp>
            <p:nvSpPr>
              <p:cNvPr id="10249" name="AutoShape 18">
                <a:extLst>
                  <a:ext uri="{FF2B5EF4-FFF2-40B4-BE49-F238E27FC236}">
                    <a16:creationId xmlns:a16="http://schemas.microsoft.com/office/drawing/2014/main" id="{D8199857-0BEC-408D-80E2-31D1BEC505E2}"/>
                  </a:ext>
                </a:extLst>
              </p:cNvPr>
              <p:cNvSpPr>
                <a:spLocks noChangeAspect="1" noChangeArrowheads="1"/>
              </p:cNvSpPr>
              <p:nvPr/>
            </p:nvSpPr>
            <p:spPr bwMode="auto">
              <a:xfrm rot="-1120495">
                <a:off x="3635" y="9571"/>
                <a:ext cx="687" cy="1053"/>
              </a:xfrm>
              <a:prstGeom prst="triangle">
                <a:avLst>
                  <a:gd name="adj" fmla="val 51852"/>
                </a:avLst>
              </a:prstGeom>
              <a:solidFill>
                <a:srgbClr val="FFFFFF"/>
              </a:solidFill>
              <a:ln w="9525">
                <a:solidFill>
                  <a:srgbClr val="000000"/>
                </a:solidFill>
                <a:miter lim="800000"/>
                <a:headEnd/>
                <a:tailEnd/>
              </a:ln>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endParaRPr lang="en-US" altLang="en-US"/>
              </a:p>
            </p:txBody>
          </p:sp>
          <p:sp>
            <p:nvSpPr>
              <p:cNvPr id="10250" name="Line 19">
                <a:extLst>
                  <a:ext uri="{FF2B5EF4-FFF2-40B4-BE49-F238E27FC236}">
                    <a16:creationId xmlns:a16="http://schemas.microsoft.com/office/drawing/2014/main" id="{06F0E517-5481-4537-A2EB-EBD0490FE8C9}"/>
                  </a:ext>
                </a:extLst>
              </p:cNvPr>
              <p:cNvSpPr>
                <a:spLocks noChangeAspect="1" noChangeShapeType="1"/>
              </p:cNvSpPr>
              <p:nvPr/>
            </p:nvSpPr>
            <p:spPr bwMode="auto">
              <a:xfrm flipH="1">
                <a:off x="4320" y="9000"/>
                <a:ext cx="360" cy="36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10251" name="Line 20">
                <a:extLst>
                  <a:ext uri="{FF2B5EF4-FFF2-40B4-BE49-F238E27FC236}">
                    <a16:creationId xmlns:a16="http://schemas.microsoft.com/office/drawing/2014/main" id="{D91957F8-91E4-4715-9706-32E64DC9DD73}"/>
                  </a:ext>
                </a:extLst>
              </p:cNvPr>
              <p:cNvSpPr>
                <a:spLocks noChangeAspect="1" noChangeShapeType="1"/>
              </p:cNvSpPr>
              <p:nvPr/>
            </p:nvSpPr>
            <p:spPr bwMode="auto">
              <a:xfrm flipH="1">
                <a:off x="4500" y="9180"/>
                <a:ext cx="360" cy="36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10252" name="Line 21">
                <a:extLst>
                  <a:ext uri="{FF2B5EF4-FFF2-40B4-BE49-F238E27FC236}">
                    <a16:creationId xmlns:a16="http://schemas.microsoft.com/office/drawing/2014/main" id="{23629F42-219F-466F-BFCF-EEE4DEBFA7D5}"/>
                  </a:ext>
                </a:extLst>
              </p:cNvPr>
              <p:cNvSpPr>
                <a:spLocks noChangeAspect="1" noChangeShapeType="1"/>
              </p:cNvSpPr>
              <p:nvPr/>
            </p:nvSpPr>
            <p:spPr bwMode="auto">
              <a:xfrm flipH="1">
                <a:off x="4680" y="9360"/>
                <a:ext cx="360" cy="36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10253" name="Line 22">
                <a:extLst>
                  <a:ext uri="{FF2B5EF4-FFF2-40B4-BE49-F238E27FC236}">
                    <a16:creationId xmlns:a16="http://schemas.microsoft.com/office/drawing/2014/main" id="{04875BB3-24FC-486F-B173-B389B1903B51}"/>
                  </a:ext>
                </a:extLst>
              </p:cNvPr>
              <p:cNvSpPr>
                <a:spLocks noChangeAspect="1" noChangeShapeType="1"/>
              </p:cNvSpPr>
              <p:nvPr/>
            </p:nvSpPr>
            <p:spPr bwMode="auto">
              <a:xfrm flipH="1">
                <a:off x="4860" y="9540"/>
                <a:ext cx="360" cy="36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10254" name="Line 23">
                <a:extLst>
                  <a:ext uri="{FF2B5EF4-FFF2-40B4-BE49-F238E27FC236}">
                    <a16:creationId xmlns:a16="http://schemas.microsoft.com/office/drawing/2014/main" id="{E5D7A935-B02D-4607-ACBD-1A154A21BC8E}"/>
                  </a:ext>
                </a:extLst>
              </p:cNvPr>
              <p:cNvSpPr>
                <a:spLocks noChangeAspect="1" noChangeShapeType="1"/>
              </p:cNvSpPr>
              <p:nvPr/>
            </p:nvSpPr>
            <p:spPr bwMode="auto">
              <a:xfrm flipH="1">
                <a:off x="5040" y="9720"/>
                <a:ext cx="360" cy="36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10255" name="Line 24">
                <a:extLst>
                  <a:ext uri="{FF2B5EF4-FFF2-40B4-BE49-F238E27FC236}">
                    <a16:creationId xmlns:a16="http://schemas.microsoft.com/office/drawing/2014/main" id="{8FE54B91-4DFC-4988-9A76-66F9BD07B488}"/>
                  </a:ext>
                </a:extLst>
              </p:cNvPr>
              <p:cNvSpPr>
                <a:spLocks noChangeAspect="1" noChangeShapeType="1"/>
              </p:cNvSpPr>
              <p:nvPr/>
            </p:nvSpPr>
            <p:spPr bwMode="auto">
              <a:xfrm flipH="1">
                <a:off x="5220" y="9900"/>
                <a:ext cx="360" cy="36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10256" name="AutoShape 25">
                <a:extLst>
                  <a:ext uri="{FF2B5EF4-FFF2-40B4-BE49-F238E27FC236}">
                    <a16:creationId xmlns:a16="http://schemas.microsoft.com/office/drawing/2014/main" id="{B180F2D3-6122-4F02-8B39-5FA53BDF13E2}"/>
                  </a:ext>
                </a:extLst>
              </p:cNvPr>
              <p:cNvSpPr>
                <a:spLocks noChangeAspect="1" noChangeArrowheads="1"/>
              </p:cNvSpPr>
              <p:nvPr/>
            </p:nvSpPr>
            <p:spPr bwMode="auto">
              <a:xfrm rot="2509336">
                <a:off x="4439" y="9157"/>
                <a:ext cx="1800" cy="180"/>
              </a:xfrm>
              <a:prstGeom prst="roundRect">
                <a:avLst>
                  <a:gd name="adj" fmla="val 41667"/>
                </a:avLst>
              </a:prstGeom>
              <a:solidFill>
                <a:srgbClr val="FFFF0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endParaRPr lang="en-US" altLang="en-US"/>
              </a:p>
            </p:txBody>
          </p:sp>
        </p:grpSp>
        <p:sp>
          <p:nvSpPr>
            <p:cNvPr id="10247" name="Text Box 26">
              <a:extLst>
                <a:ext uri="{FF2B5EF4-FFF2-40B4-BE49-F238E27FC236}">
                  <a16:creationId xmlns:a16="http://schemas.microsoft.com/office/drawing/2014/main" id="{28BE5DCE-4418-4C4B-8A6B-F6D9FEFCEC73}"/>
                </a:ext>
              </a:extLst>
            </p:cNvPr>
            <p:cNvSpPr txBox="1">
              <a:spLocks noChangeAspect="1" noChangeArrowheads="1"/>
            </p:cNvSpPr>
            <p:nvPr/>
          </p:nvSpPr>
          <p:spPr bwMode="auto">
            <a:xfrm>
              <a:off x="2520" y="10800"/>
              <a:ext cx="3960" cy="10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ctr"/>
              <a:r>
                <a:rPr lang="en-US" altLang="en-US" sz="1200" b="1"/>
                <a:t>Fig. 3</a:t>
              </a:r>
            </a:p>
            <a:p>
              <a:pPr algn="ctr"/>
              <a:r>
                <a:rPr lang="en-US" altLang="en-US" sz="1200"/>
                <a:t>An object illuminated with a distributed light source.</a:t>
              </a:r>
            </a:p>
          </p:txBody>
        </p:sp>
      </p:grpSp>
    </p:spTree>
  </p:cSld>
  <p:clrMapOvr>
    <a:masterClrMapping/>
  </p:clrMapOvr>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Times New Roman"/>
      </a:majorFont>
      <a:minorFont>
        <a:latin typeface="Times New Roman"/>
        <a:ea typeface=""/>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198497A482A1D46B4D3AE606F2C96E6" ma:contentTypeVersion="6" ma:contentTypeDescription="Create a new document." ma:contentTypeScope="" ma:versionID="0da1a113be35e3be547304b97a6f3e20">
  <xsd:schema xmlns:xsd="http://www.w3.org/2001/XMLSchema" xmlns:xs="http://www.w3.org/2001/XMLSchema" xmlns:p="http://schemas.microsoft.com/office/2006/metadata/properties" xmlns:ns2="e81e35f6-a69d-4f93-bffb-67af6ebd6ad2" targetNamespace="http://schemas.microsoft.com/office/2006/metadata/properties" ma:root="true" ma:fieldsID="8c32a467e392787f22baf87c8049143e" ns2:_="">
    <xsd:import namespace="e81e35f6-a69d-4f93-bffb-67af6ebd6ad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81e35f6-a69d-4f93-bffb-67af6ebd6a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DC87071-896D-4D82-A2CE-D4385338DA8C}">
  <ds:schemaRefs>
    <ds:schemaRef ds:uri="http://schemas.microsoft.com/sharepoint/v3/contenttype/forms"/>
  </ds:schemaRefs>
</ds:datastoreItem>
</file>

<file path=customXml/itemProps2.xml><?xml version="1.0" encoding="utf-8"?>
<ds:datastoreItem xmlns:ds="http://schemas.openxmlformats.org/officeDocument/2006/customXml" ds:itemID="{7E6FBA37-85FD-4720-A52C-A63844E34D2A}"/>
</file>

<file path=customXml/itemProps3.xml><?xml version="1.0" encoding="utf-8"?>
<ds:datastoreItem xmlns:ds="http://schemas.openxmlformats.org/officeDocument/2006/customXml" ds:itemID="{DED1A0AC-F331-4B20-9B62-88502DDF1E4F}"/>
</file>

<file path=docProps/app.xml><?xml version="1.0" encoding="utf-8"?>
<Properties xmlns="http://schemas.openxmlformats.org/officeDocument/2006/extended-properties" xmlns:vt="http://schemas.openxmlformats.org/officeDocument/2006/docPropsVTypes">
  <TotalTime>1947</TotalTime>
  <Words>2802</Words>
  <Application>Microsoft Office PowerPoint</Application>
  <PresentationFormat>On-screen Show (4:3)</PresentationFormat>
  <Paragraphs>435</Paragraphs>
  <Slides>87</Slides>
  <Notes>5</Notes>
  <HiddenSlides>0</HiddenSlides>
  <MMClips>0</MMClips>
  <ScaleCrop>false</ScaleCrop>
  <HeadingPairs>
    <vt:vector size="4" baseType="variant">
      <vt:variant>
        <vt:lpstr>Theme</vt:lpstr>
      </vt:variant>
      <vt:variant>
        <vt:i4>1</vt:i4>
      </vt:variant>
      <vt:variant>
        <vt:lpstr>Slide Titles</vt:lpstr>
      </vt:variant>
      <vt:variant>
        <vt:i4>87</vt:i4>
      </vt:variant>
    </vt:vector>
  </HeadingPairs>
  <TitlesOfParts>
    <vt:vector size="88" baseType="lpstr">
      <vt:lpstr>Default Design</vt:lpstr>
      <vt:lpstr>PowerPoint Presentation</vt:lpstr>
      <vt:lpstr>Illumination Models &amp; Surface-Rendering Methods</vt:lpstr>
      <vt:lpstr>PowerPoint Presentation</vt:lpstr>
      <vt:lpstr>Surface rendering</vt:lpstr>
      <vt:lpstr>Illumination models</vt:lpstr>
      <vt:lpstr>Light Sources </vt:lpstr>
      <vt:lpstr>Light Sources </vt:lpstr>
      <vt:lpstr>Point Light Source</vt:lpstr>
      <vt:lpstr>Distributed Light Source </vt:lpstr>
      <vt:lpstr>Materials</vt:lpstr>
      <vt:lpstr>Diffuse reflection </vt:lpstr>
      <vt:lpstr>Specular reflection </vt:lpstr>
      <vt:lpstr>PowerPoint Presentation</vt:lpstr>
      <vt:lpstr>PowerPoint Presentation</vt:lpstr>
      <vt:lpstr>PowerPoint Presentation</vt:lpstr>
      <vt:lpstr>Ambient Light</vt:lpstr>
      <vt:lpstr>Ambient Light</vt:lpstr>
      <vt:lpstr>PowerPoint Presentation</vt:lpstr>
      <vt:lpstr>PowerPoint Presentation</vt:lpstr>
      <vt:lpstr>Ambient Light</vt:lpstr>
      <vt:lpstr>Ambient Light - Example</vt:lpstr>
      <vt:lpstr>Diffuse reflection</vt:lpstr>
      <vt:lpstr>Diffuse Reflection </vt:lpstr>
      <vt:lpstr>Diffuse Reflection </vt:lpstr>
      <vt:lpstr>Diffuse Reflection</vt:lpstr>
      <vt:lpstr>Diffuse Reflection</vt:lpstr>
      <vt:lpstr>Diffuse Reflection</vt:lpstr>
      <vt:lpstr>Diffuse Reflection</vt:lpstr>
      <vt:lpstr>Diffuse Reflection - Example</vt:lpstr>
      <vt:lpstr>Specular Reflection and the Phong Model </vt:lpstr>
      <vt:lpstr>Specular Reflection</vt:lpstr>
      <vt:lpstr>Specular Reflection - Example</vt:lpstr>
      <vt:lpstr>Combine Diffuse &amp; Specular Reflections</vt:lpstr>
      <vt:lpstr>Combine Diffuse &amp; Specular Reflections with Multiple Light Sources </vt:lpstr>
      <vt:lpstr>Visible-line determination</vt:lpstr>
      <vt:lpstr>Visible-surface determination with ambient illumination only</vt:lpstr>
      <vt:lpstr>Individually shaded polygons with diffuse reflection</vt:lpstr>
      <vt:lpstr>Gouraud shaded polygons with diffuse reflection</vt:lpstr>
      <vt:lpstr>Gouraud shaded polygons with specular reflection</vt:lpstr>
      <vt:lpstr>Phong shaded polygons with specular reflection</vt:lpstr>
      <vt:lpstr>Curved surfaces with specular reflection</vt:lpstr>
      <vt:lpstr>Polygon rendering methods</vt:lpstr>
      <vt:lpstr>Wireframe</vt:lpstr>
      <vt:lpstr>PowerPoint Presentation</vt:lpstr>
      <vt:lpstr>PowerPoint Presentation</vt:lpstr>
      <vt:lpstr>Shading</vt:lpstr>
      <vt:lpstr>Flat Shading</vt:lpstr>
      <vt:lpstr>PowerPoint Presentation</vt:lpstr>
      <vt:lpstr>PowerPoint Presentation</vt:lpstr>
      <vt:lpstr>PowerPoint Presentation</vt:lpstr>
      <vt:lpstr>PowerPoint Presentation</vt:lpstr>
      <vt:lpstr>PowerPoint Presentation</vt:lpstr>
      <vt:lpstr>Smooth Shading</vt:lpstr>
      <vt:lpstr>Gouraud Shading</vt:lpstr>
      <vt:lpstr>PowerPoint Presentation</vt:lpstr>
      <vt:lpstr>PowerPoint Presentation</vt:lpstr>
      <vt:lpstr>Polygon Smooth Shading</vt:lpstr>
      <vt:lpstr>PowerPoint Presentation</vt:lpstr>
      <vt:lpstr>PowerPoint Presentation</vt:lpstr>
      <vt:lpstr>PowerPoint Presentation</vt:lpstr>
      <vt:lpstr>Phong shading</vt:lpstr>
      <vt:lpstr>Phong Shading</vt:lpstr>
      <vt:lpstr>PowerPoint Presentation</vt:lpstr>
      <vt:lpstr>PowerPoint Presentation</vt:lpstr>
      <vt:lpstr>PowerPoint Presentation</vt:lpstr>
      <vt:lpstr>PowerPoint Presentation</vt:lpstr>
      <vt:lpstr>Comparision </vt:lpstr>
      <vt:lpstr>PowerPoint Presentation</vt:lpstr>
      <vt:lpstr>Ray Tracing!</vt:lpstr>
      <vt:lpstr>PowerPoint Presentation</vt:lpstr>
      <vt:lpstr>Ray Tracing Method</vt:lpstr>
      <vt:lpstr>basic terminology</vt:lpstr>
      <vt:lpstr>PowerPoint Presentation</vt:lpstr>
      <vt:lpstr>PowerPoint Presentation</vt:lpstr>
      <vt:lpstr>How it works</vt:lpstr>
      <vt:lpstr>PowerPoint Presentation</vt:lpstr>
      <vt:lpstr>PowerPoint Presentation</vt:lpstr>
      <vt:lpstr>PowerPoint Presentation</vt:lpstr>
      <vt:lpstr>PowerPoint Presentation</vt:lpstr>
      <vt:lpstr>PowerPoint Presentation</vt:lpstr>
      <vt:lpstr>Types of Ray Tracing</vt:lpstr>
      <vt:lpstr>PowerPoint Presentation</vt:lpstr>
      <vt:lpstr>PowerPoint Presentation</vt:lpstr>
      <vt:lpstr>PowerPoint Presentation</vt:lpstr>
      <vt:lpstr>PowerPoint Presentation</vt:lpstr>
      <vt:lpstr>PowerPoint Presentation</vt:lpstr>
      <vt:lpstr>PowerPoint Presentation</vt:lpstr>
    </vt:vector>
  </TitlesOfParts>
  <Company>Ben-Gurion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Illumination Models &amp; Surface-Rendering Methods</dc:title>
  <dc:creator>graph012</dc:creator>
  <cp:lastModifiedBy>Windows User</cp:lastModifiedBy>
  <cp:revision>224</cp:revision>
  <dcterms:created xsi:type="dcterms:W3CDTF">2001-05-09T00:59:40Z</dcterms:created>
  <dcterms:modified xsi:type="dcterms:W3CDTF">2021-05-14T09:37:10Z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0x010100F198497A482A1D46B4D3AE606F2C96E6</vt:lpwstr>
  </property>
</Properties>
</file>